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6"/>
  </p:notesMasterIdLst>
  <p:sldIdLst>
    <p:sldId id="308" r:id="rId2"/>
    <p:sldId id="292" r:id="rId3"/>
    <p:sldId id="298" r:id="rId4"/>
    <p:sldId id="267" r:id="rId5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A1A9F"/>
    <a:srgbClr val="DDDDDD"/>
    <a:srgbClr val="2A2FFE"/>
    <a:srgbClr val="00AAE6"/>
    <a:srgbClr val="00B9FA"/>
    <a:srgbClr val="009AD0"/>
    <a:srgbClr val="A6531A"/>
    <a:srgbClr val="147307"/>
    <a:srgbClr val="864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3621" autoAdjust="0"/>
  </p:normalViewPr>
  <p:slideViewPr>
    <p:cSldViewPr snapToGrid="0">
      <p:cViewPr>
        <p:scale>
          <a:sx n="100" d="100"/>
          <a:sy n="100" d="100"/>
        </p:scale>
        <p:origin x="654" y="-90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6E842-AA22-463C-9B24-57E99FB1D51E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542C8-8E76-4D0A-A9D3-81DF22321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29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542C8-8E76-4D0A-A9D3-81DF223213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6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542C8-8E76-4D0A-A9D3-81DF223213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592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542C8-8E76-4D0A-A9D3-81DF223213E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55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393-0293-4E9E-BA54-5E38E31232FB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0DF2-A449-48A2-81F4-C70177AA1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91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393-0293-4E9E-BA54-5E38E31232FB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0DF2-A449-48A2-81F4-C70177AA1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80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393-0293-4E9E-BA54-5E38E31232FB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0DF2-A449-48A2-81F4-C70177AA1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60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393-0293-4E9E-BA54-5E38E31232FB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0DF2-A449-48A2-81F4-C70177AA1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74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393-0293-4E9E-BA54-5E38E31232FB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0DF2-A449-48A2-81F4-C70177AA1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92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393-0293-4E9E-BA54-5E38E31232FB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0DF2-A449-48A2-81F4-C70177AA1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59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393-0293-4E9E-BA54-5E38E31232FB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0DF2-A449-48A2-81F4-C70177AA1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49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393-0293-4E9E-BA54-5E38E31232FB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0DF2-A449-48A2-81F4-C70177AA1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12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393-0293-4E9E-BA54-5E38E31232FB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0DF2-A449-48A2-81F4-C70177AA1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41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393-0293-4E9E-BA54-5E38E31232FB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0DF2-A449-48A2-81F4-C70177AA1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40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393-0293-4E9E-BA54-5E38E31232FB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0DF2-A449-48A2-81F4-C70177AA1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87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1E393-0293-4E9E-BA54-5E38E31232FB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10DF2-A449-48A2-81F4-C70177AA1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01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7.jpg"/><Relationship Id="rId17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jpg"/><Relationship Id="rId5" Type="http://schemas.microsoft.com/office/2007/relationships/hdphoto" Target="../media/hdphoto1.wdp"/><Relationship Id="rId15" Type="http://schemas.openxmlformats.org/officeDocument/2006/relationships/image" Target="../media/image9.jpe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microsoft.com/office/2007/relationships/hdphoto" Target="../media/hdphoto7.wdp"/><Relationship Id="rId12" Type="http://schemas.microsoft.com/office/2007/relationships/hdphoto" Target="../media/hdphoto9.wdp"/><Relationship Id="rId17" Type="http://schemas.microsoft.com/office/2007/relationships/hdphoto" Target="../media/hdphoto10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hyperlink" Target="https://dizunigazo-paidi.blogspot.com/2020/09/blog-post_270.htm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16.png"/><Relationship Id="rId19" Type="http://schemas.microsoft.com/office/2007/relationships/hdphoto" Target="../media/hdphoto11.wdp"/><Relationship Id="rId4" Type="http://schemas.microsoft.com/office/2007/relationships/hdphoto" Target="../media/hdphoto6.wdp"/><Relationship Id="rId9" Type="http://schemas.microsoft.com/office/2007/relationships/hdphoto" Target="../media/hdphoto8.wdp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39.png"/><Relationship Id="rId3" Type="http://schemas.openxmlformats.org/officeDocument/2006/relationships/image" Target="../media/image23.png"/><Relationship Id="rId21" Type="http://schemas.microsoft.com/office/2007/relationships/hdphoto" Target="../media/hdphoto14.wdp"/><Relationship Id="rId7" Type="http://schemas.openxmlformats.org/officeDocument/2006/relationships/image" Target="../media/image16.png"/><Relationship Id="rId12" Type="http://schemas.openxmlformats.org/officeDocument/2006/relationships/image" Target="../media/image28.png"/><Relationship Id="rId17" Type="http://schemas.openxmlformats.org/officeDocument/2006/relationships/image" Target="../media/image33.jpg"/><Relationship Id="rId25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24" Type="http://schemas.microsoft.com/office/2007/relationships/hdphoto" Target="../media/hdphoto15.wdp"/><Relationship Id="rId32" Type="http://schemas.microsoft.com/office/2007/relationships/hdphoto" Target="../media/hdphoto17.wdp"/><Relationship Id="rId5" Type="http://schemas.openxmlformats.org/officeDocument/2006/relationships/image" Target="../media/image3.png"/><Relationship Id="rId15" Type="http://schemas.openxmlformats.org/officeDocument/2006/relationships/image" Target="../media/image31.png"/><Relationship Id="rId23" Type="http://schemas.openxmlformats.org/officeDocument/2006/relationships/image" Target="../media/image37.png"/><Relationship Id="rId28" Type="http://schemas.openxmlformats.org/officeDocument/2006/relationships/image" Target="../media/image40.tif"/><Relationship Id="rId10" Type="http://schemas.microsoft.com/office/2007/relationships/hdphoto" Target="../media/hdphoto12.wdp"/><Relationship Id="rId19" Type="http://schemas.microsoft.com/office/2007/relationships/hdphoto" Target="../media/hdphoto13.wdp"/><Relationship Id="rId31" Type="http://schemas.openxmlformats.org/officeDocument/2006/relationships/image" Target="../media/image41.png"/><Relationship Id="rId4" Type="http://schemas.microsoft.com/office/2007/relationships/hdphoto" Target="../media/hdphoto8.wdp"/><Relationship Id="rId9" Type="http://schemas.openxmlformats.org/officeDocument/2006/relationships/image" Target="../media/image26.png"/><Relationship Id="rId14" Type="http://schemas.openxmlformats.org/officeDocument/2006/relationships/image" Target="../media/image30.png"/><Relationship Id="rId22" Type="http://schemas.openxmlformats.org/officeDocument/2006/relationships/image" Target="../media/image36.jpg"/><Relationship Id="rId27" Type="http://schemas.microsoft.com/office/2007/relationships/hdphoto" Target="../media/hdphoto16.wdp"/><Relationship Id="rId30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19.wdp"/><Relationship Id="rId18" Type="http://schemas.openxmlformats.org/officeDocument/2006/relationships/image" Target="../media/image51.png"/><Relationship Id="rId3" Type="http://schemas.openxmlformats.org/officeDocument/2006/relationships/image" Target="../media/image43.wmf"/><Relationship Id="rId21" Type="http://schemas.openxmlformats.org/officeDocument/2006/relationships/image" Target="../media/image20.png"/><Relationship Id="rId7" Type="http://schemas.microsoft.com/office/2007/relationships/hdphoto" Target="../media/hdphoto18.wdp"/><Relationship Id="rId12" Type="http://schemas.openxmlformats.org/officeDocument/2006/relationships/image" Target="../media/image49.png"/><Relationship Id="rId17" Type="http://schemas.microsoft.com/office/2007/relationships/hdphoto" Target="../media/hdphoto7.wdp"/><Relationship Id="rId2" Type="http://schemas.openxmlformats.org/officeDocument/2006/relationships/image" Target="../media/image42.emf"/><Relationship Id="rId16" Type="http://schemas.openxmlformats.org/officeDocument/2006/relationships/image" Target="../media/image14.pn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24" Type="http://schemas.microsoft.com/office/2007/relationships/hdphoto" Target="../media/hdphoto2.wdp"/><Relationship Id="rId5" Type="http://schemas.openxmlformats.org/officeDocument/2006/relationships/hyperlink" Target="http://www.nakagawajido-kan.sakura.ne.jp/" TargetMode="External"/><Relationship Id="rId15" Type="http://schemas.openxmlformats.org/officeDocument/2006/relationships/image" Target="../media/image50.png"/><Relationship Id="rId23" Type="http://schemas.openxmlformats.org/officeDocument/2006/relationships/image" Target="../media/image53.png"/><Relationship Id="rId10" Type="http://schemas.openxmlformats.org/officeDocument/2006/relationships/image" Target="../media/image47.png"/><Relationship Id="rId19" Type="http://schemas.microsoft.com/office/2007/relationships/hdphoto" Target="../media/hdphoto20.wdp"/><Relationship Id="rId4" Type="http://schemas.openxmlformats.org/officeDocument/2006/relationships/hyperlink" Target="http://www.nakagawajidoukan.sakura.ne.jp/" TargetMode="External"/><Relationship Id="rId9" Type="http://schemas.openxmlformats.org/officeDocument/2006/relationships/image" Target="../media/image46.png"/><Relationship Id="rId14" Type="http://schemas.openxmlformats.org/officeDocument/2006/relationships/hyperlink" Target="https://concept-kyoto.com/searchs/timepark/detail/?pno=402" TargetMode="External"/><Relationship Id="rId22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74CF62B-A64F-57F2-B2FD-5ED1EA496C5B}"/>
              </a:ext>
            </a:extLst>
          </p:cNvPr>
          <p:cNvSpPr/>
          <p:nvPr/>
        </p:nvSpPr>
        <p:spPr>
          <a:xfrm>
            <a:off x="-344235" y="4428111"/>
            <a:ext cx="8516111" cy="40011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ja-JP" altLang="en-US" sz="20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　　　　　　　　　　　　　　　　　　　モンスター　　</a:t>
            </a:r>
            <a:endParaRPr lang="ja-JP" altLang="en-US" sz="2000" b="1" i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rgbClr val="EAEAE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4C1041F-8729-1D2A-7543-DD2D5AEF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" y="160447"/>
            <a:ext cx="6408041" cy="127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7C84A5D-3C9C-AA62-1E35-003F69BDD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021" b="60274"/>
          <a:stretch/>
        </p:blipFill>
        <p:spPr bwMode="auto">
          <a:xfrm>
            <a:off x="18106" y="28373"/>
            <a:ext cx="6456362" cy="2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B8349A-C108-BF60-2EA8-8C5EEA4F9EAB}"/>
              </a:ext>
            </a:extLst>
          </p:cNvPr>
          <p:cNvSpPr txBox="1"/>
          <p:nvPr/>
        </p:nvSpPr>
        <p:spPr>
          <a:xfrm>
            <a:off x="3772217" y="9494886"/>
            <a:ext cx="361028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大人の方へ 児童館からのお願い</a:t>
            </a: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①助けが必要なときは、ひとりで悩まず、声を聴かせてください。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②近隣の閉鎖的な状況での異変を察知したら教えてください。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③助けが必要なお子さんが近くにいたら、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直接相談先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児童館・相談機関など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を伝えてください。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E62B1D-4A8B-3609-7A0E-EC8BF634D6B5}"/>
              </a:ext>
            </a:extLst>
          </p:cNvPr>
          <p:cNvSpPr txBox="1"/>
          <p:nvPr/>
        </p:nvSpPr>
        <p:spPr>
          <a:xfrm>
            <a:off x="29570" y="8351184"/>
            <a:ext cx="7452190" cy="54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児童館は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才の子どもとその保護者がいつでも来ることのできる「遊び場・居場所」であり、いつでも「相談できる、地域の窓口」です。電話・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・メールでの相談も受け付けています。お気軽に児童館まで来館またはご連絡ください。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C474088-1DBC-14DB-6947-6E72E7580E13}"/>
              </a:ext>
            </a:extLst>
          </p:cNvPr>
          <p:cNvSpPr txBox="1"/>
          <p:nvPr/>
        </p:nvSpPr>
        <p:spPr>
          <a:xfrm>
            <a:off x="175619" y="9188066"/>
            <a:ext cx="3287259" cy="1451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開館時間：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休館日：毎週月曜日・祝日（長期休暇中は日曜日）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利用対象：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才～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才までの児童とその保護者など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（ただし、入学前の幼児は保護者等の同伴が必要）　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052-352-3564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メール：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nakagawa-jidoukan@tempo.ocn.ne.jp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1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1901EC-0D99-DB3D-A1A7-66E0E298C000}"/>
              </a:ext>
            </a:extLst>
          </p:cNvPr>
          <p:cNvSpPr txBox="1"/>
          <p:nvPr/>
        </p:nvSpPr>
        <p:spPr>
          <a:xfrm>
            <a:off x="279045" y="8915456"/>
            <a:ext cx="2960673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名古屋市中川児童館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（地域子育て支援拠点）</a:t>
            </a:r>
            <a:endParaRPr kumimoji="1"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57259A9A-59FD-F214-E907-75EFDDCCC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159" y="113607"/>
            <a:ext cx="9842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２０２４</a:t>
            </a:r>
            <a:endParaRPr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lang="ja-JP" altLang="en-US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月号</a:t>
            </a:r>
            <a:endParaRPr lang="ja-JP" altLang="ja-JP" sz="1800" dirty="0">
              <a:latin typeface="Arial" panose="020B0604020202020204" pitchFamily="34" charset="0"/>
            </a:endParaRP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CE76FDB0-2FDA-F172-BD0F-318992386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155" y="9234296"/>
            <a:ext cx="3943350" cy="139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9FC8AB2-CD68-E145-65AC-484F316E0E34}"/>
              </a:ext>
            </a:extLst>
          </p:cNvPr>
          <p:cNvSpPr txBox="1"/>
          <p:nvPr/>
        </p:nvSpPr>
        <p:spPr>
          <a:xfrm>
            <a:off x="2108398" y="1512313"/>
            <a:ext cx="553998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kumimoji="1" lang="en-US" altLang="ja-JP" sz="2400" dirty="0">
              <a:latin typeface="HGS行書体" panose="03000600000000000000" pitchFamily="66" charset="-128"/>
              <a:ea typeface="HGS行書体" panose="03000600000000000000" pitchFamily="66" charset="-128"/>
            </a:endParaRPr>
          </a:p>
        </p:txBody>
      </p:sp>
      <p:pic>
        <p:nvPicPr>
          <p:cNvPr id="24" name="図 23" descr="ダイアグラム&#10;&#10;自動的に生成された説明">
            <a:extLst>
              <a:ext uri="{FF2B5EF4-FFF2-40B4-BE49-F238E27FC236}">
                <a16:creationId xmlns:a16="http://schemas.microsoft.com/office/drawing/2014/main" id="{D78B47D3-4D1C-1E42-D81E-05084A9AF7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226" b="70599" l="14842" r="30240">
                        <a14:foregroundMark x1="15954" y1="62371" x2="16082" y2="66122"/>
                        <a14:foregroundMark x1="16681" y1="60375" x2="16467" y2="63763"/>
                        <a14:foregroundMark x1="15227" y1="61343" x2="15227" y2="63763"/>
                        <a14:foregroundMark x1="14842" y1="59891" x2="14842" y2="62008"/>
                        <a14:foregroundMark x1="15654" y1="63339" x2="15825" y2="67090"/>
                        <a14:foregroundMark x1="21429" y1="63158" x2="21642" y2="67030"/>
                        <a14:foregroundMark x1="22198" y1="61464" x2="22198" y2="61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21" t="57859" r="67797" b="27919"/>
          <a:stretch/>
        </p:blipFill>
        <p:spPr>
          <a:xfrm rot="5400000">
            <a:off x="-4335719" y="1770629"/>
            <a:ext cx="893191" cy="979784"/>
          </a:xfrm>
          <a:prstGeom prst="rect">
            <a:avLst/>
          </a:prstGeom>
        </p:spPr>
      </p:pic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74CD2763-6F77-437A-050D-33A065F7AF99}"/>
              </a:ext>
            </a:extLst>
          </p:cNvPr>
          <p:cNvGrpSpPr/>
          <p:nvPr/>
        </p:nvGrpSpPr>
        <p:grpSpPr>
          <a:xfrm rot="613840">
            <a:off x="3851024" y="5265631"/>
            <a:ext cx="1686019" cy="2476805"/>
            <a:chOff x="3863503" y="2925454"/>
            <a:chExt cx="1686019" cy="2476805"/>
          </a:xfrm>
        </p:grpSpPr>
        <p:pic>
          <p:nvPicPr>
            <p:cNvPr id="15" name="図 14" descr="ダイアグラム, 設計図&#10;&#10;自動的に生成された説明">
              <a:extLst>
                <a:ext uri="{FF2B5EF4-FFF2-40B4-BE49-F238E27FC236}">
                  <a16:creationId xmlns:a16="http://schemas.microsoft.com/office/drawing/2014/main" id="{FCAAAC92-BF18-90BD-5194-746D496552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76" b="31873"/>
            <a:stretch/>
          </p:blipFill>
          <p:spPr>
            <a:xfrm rot="5400000">
              <a:off x="3531469" y="3313556"/>
              <a:ext cx="2371538" cy="1664568"/>
            </a:xfrm>
            <a:prstGeom prst="rect">
              <a:avLst/>
            </a:prstGeom>
          </p:spPr>
        </p:pic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0D14FCBE-D2F3-1756-D27F-1CBB0119FE57}"/>
                </a:ext>
              </a:extLst>
            </p:cNvPr>
            <p:cNvSpPr/>
            <p:nvPr/>
          </p:nvSpPr>
          <p:spPr>
            <a:xfrm>
              <a:off x="3863503" y="2925454"/>
              <a:ext cx="1662969" cy="24768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86F2E747-E7D9-0338-D174-9CE27899B5B1}"/>
              </a:ext>
            </a:extLst>
          </p:cNvPr>
          <p:cNvGrpSpPr/>
          <p:nvPr/>
        </p:nvGrpSpPr>
        <p:grpSpPr>
          <a:xfrm rot="21131108">
            <a:off x="1845425" y="4480668"/>
            <a:ext cx="1680098" cy="2476805"/>
            <a:chOff x="2029625" y="2925454"/>
            <a:chExt cx="1680098" cy="2476805"/>
          </a:xfrm>
        </p:grpSpPr>
        <p:pic>
          <p:nvPicPr>
            <p:cNvPr id="20" name="図 19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CB466C16-D538-FC99-A47C-3746B3E812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37" r="2350" b="36279"/>
            <a:stretch/>
          </p:blipFill>
          <p:spPr>
            <a:xfrm rot="5400000">
              <a:off x="1648281" y="3306799"/>
              <a:ext cx="2425655" cy="1662968"/>
            </a:xfrm>
            <a:prstGeom prst="rect">
              <a:avLst/>
            </a:prstGeom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F7DD5EA-A06B-2AF7-5C72-C3970C505892}"/>
                </a:ext>
              </a:extLst>
            </p:cNvPr>
            <p:cNvSpPr/>
            <p:nvPr/>
          </p:nvSpPr>
          <p:spPr>
            <a:xfrm>
              <a:off x="2046754" y="2925454"/>
              <a:ext cx="1662969" cy="24768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EA4F4B20-CF72-B7ED-A8D3-F2D5BCFC5384}"/>
              </a:ext>
            </a:extLst>
          </p:cNvPr>
          <p:cNvGrpSpPr/>
          <p:nvPr/>
        </p:nvGrpSpPr>
        <p:grpSpPr>
          <a:xfrm rot="615514">
            <a:off x="5666042" y="5167328"/>
            <a:ext cx="1708388" cy="2476805"/>
            <a:chOff x="5680252" y="2925453"/>
            <a:chExt cx="1708388" cy="2476805"/>
          </a:xfrm>
        </p:grpSpPr>
        <p:pic>
          <p:nvPicPr>
            <p:cNvPr id="22" name="図 21" descr="ダイアグラム, 設計図&#10;&#10;自動的に生成された説明">
              <a:extLst>
                <a:ext uri="{FF2B5EF4-FFF2-40B4-BE49-F238E27FC236}">
                  <a16:creationId xmlns:a16="http://schemas.microsoft.com/office/drawing/2014/main" id="{545B3C6C-B528-628C-021F-9E1CE8527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61" r="1638" b="35073"/>
            <a:stretch/>
          </p:blipFill>
          <p:spPr>
            <a:xfrm rot="5400000">
              <a:off x="5370589" y="3313555"/>
              <a:ext cx="2371536" cy="1664567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401AE6A-BC7C-8432-A243-ABA7BAD1D74B}"/>
                </a:ext>
              </a:extLst>
            </p:cNvPr>
            <p:cNvSpPr/>
            <p:nvPr/>
          </p:nvSpPr>
          <p:spPr>
            <a:xfrm>
              <a:off x="5680252" y="2925453"/>
              <a:ext cx="1662969" cy="24768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F0813268-81D1-A17A-B6F0-07DABD11230F}"/>
              </a:ext>
            </a:extLst>
          </p:cNvPr>
          <p:cNvGrpSpPr/>
          <p:nvPr/>
        </p:nvGrpSpPr>
        <p:grpSpPr>
          <a:xfrm rot="21118741">
            <a:off x="191461" y="5309148"/>
            <a:ext cx="1662969" cy="2476805"/>
            <a:chOff x="196853" y="2925455"/>
            <a:chExt cx="1662969" cy="2476805"/>
          </a:xfrm>
        </p:grpSpPr>
        <p:pic>
          <p:nvPicPr>
            <p:cNvPr id="17" name="図 16" descr="ダイアグラム&#10;&#10;低い精度で自動的に生成された説明">
              <a:extLst>
                <a:ext uri="{FF2B5EF4-FFF2-40B4-BE49-F238E27FC236}">
                  <a16:creationId xmlns:a16="http://schemas.microsoft.com/office/drawing/2014/main" id="{F1253513-53CA-008F-943D-12663AF95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8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r="1908" b="36447"/>
            <a:stretch/>
          </p:blipFill>
          <p:spPr>
            <a:xfrm rot="5400000">
              <a:off x="-149900" y="3363516"/>
              <a:ext cx="2358855" cy="1586658"/>
            </a:xfrm>
            <a:prstGeom prst="rect">
              <a:avLst/>
            </a:prstGeom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90E92C0D-F493-3670-5ADC-9E607DB65CEB}"/>
                </a:ext>
              </a:extLst>
            </p:cNvPr>
            <p:cNvSpPr/>
            <p:nvPr/>
          </p:nvSpPr>
          <p:spPr>
            <a:xfrm>
              <a:off x="196853" y="2925455"/>
              <a:ext cx="1662969" cy="24768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742F6B20-2A32-A7D1-65BD-6DE93795F6EC}"/>
              </a:ext>
            </a:extLst>
          </p:cNvPr>
          <p:cNvSpPr/>
          <p:nvPr/>
        </p:nvSpPr>
        <p:spPr>
          <a:xfrm>
            <a:off x="-4566363" y="2976437"/>
            <a:ext cx="1354480" cy="1927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4274C80-834F-7295-C39D-8029DA6D5C46}"/>
              </a:ext>
            </a:extLst>
          </p:cNvPr>
          <p:cNvSpPr txBox="1"/>
          <p:nvPr/>
        </p:nvSpPr>
        <p:spPr>
          <a:xfrm>
            <a:off x="143402" y="3272566"/>
            <a:ext cx="7162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新年度がはじまりヨロコビやカナシミ、シンパイなど、さまざまな感情があふれる館内。</a:t>
            </a:r>
            <a:endParaRPr kumimoji="1" lang="en-US" altLang="ja-JP" sz="14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1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そんななか、中川児童館に突如現れたトレーディングカード。</a:t>
            </a:r>
            <a:endParaRPr kumimoji="1" lang="en-US" altLang="ja-JP" sz="14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1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職員紹介のカードの作成を頼んだところ、想像を超える作品の数々がうまれた</a:t>
            </a:r>
            <a:r>
              <a:rPr kumimoji="1" lang="en-US" altLang="ja-JP" sz="1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……</a:t>
            </a:r>
            <a:r>
              <a:rPr kumimoji="1" lang="ja-JP" altLang="en-US" sz="1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。</a:t>
            </a:r>
            <a:endParaRPr kumimoji="1" lang="en-US" altLang="ja-JP" sz="14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1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こどもたちの創作意欲は、とまらないッッ！！</a:t>
            </a:r>
            <a:endParaRPr kumimoji="1" lang="en-US" altLang="ja-JP" sz="14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B663F28-16AD-C64E-BD33-A560C1A8CA69}"/>
              </a:ext>
            </a:extLst>
          </p:cNvPr>
          <p:cNvSpPr txBox="1"/>
          <p:nvPr/>
        </p:nvSpPr>
        <p:spPr>
          <a:xfrm>
            <a:off x="10374185" y="8842832"/>
            <a:ext cx="3456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>
                <a:latin typeface="BESTSEVEN" pitchFamily="2" charset="2"/>
              </a:rPr>
              <a:t>NAKAGAWA  CARD  GAME </a:t>
            </a:r>
            <a:endParaRPr kumimoji="1" lang="ja-JP" altLang="en-US" sz="2200" dirty="0">
              <a:latin typeface="BESTSEVEN" pitchFamily="2" charset="2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36AD191E-09FD-8117-9776-429149EA379A}"/>
              </a:ext>
            </a:extLst>
          </p:cNvPr>
          <p:cNvSpPr txBox="1"/>
          <p:nvPr/>
        </p:nvSpPr>
        <p:spPr>
          <a:xfrm>
            <a:off x="7669679" y="6867617"/>
            <a:ext cx="3842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STCaiyun" panose="020B0503020204020204" pitchFamily="2" charset="-122"/>
                <a:ea typeface="STCaiyun" panose="020B0503020204020204" pitchFamily="2" charset="-122"/>
              </a:rPr>
              <a:t>NAKAGAWA  CARD  GAME </a:t>
            </a:r>
            <a:endParaRPr kumimoji="1" lang="ja-JP" altLang="en-US" sz="2400" dirty="0">
              <a:latin typeface="STCaiyun" panose="020B0503020204020204" pitchFamily="2" charset="-122"/>
              <a:ea typeface="STCaiyun" panose="020B0503020204020204" pitchFamily="2" charset="-122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51F6C38C-4E37-C2A0-42DD-CD1B4FAD76EC}"/>
              </a:ext>
            </a:extLst>
          </p:cNvPr>
          <p:cNvSpPr txBox="1"/>
          <p:nvPr/>
        </p:nvSpPr>
        <p:spPr>
          <a:xfrm>
            <a:off x="-3190552" y="2428493"/>
            <a:ext cx="738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STCaiyun" panose="020B0503020204020204" pitchFamily="2" charset="-122"/>
                <a:ea typeface="STCaiyun" panose="020B0503020204020204" pitchFamily="2" charset="-122"/>
              </a:rPr>
              <a:t>NAKAGAWA CARDGAME  NAKAGAWA CARDGAME  NAKAGAWA CARDGAME  NAKAGAWA CARDGAME  NAKAGAWA CARDGAME    </a:t>
            </a:r>
            <a:endParaRPr kumimoji="1" lang="ja-JP" altLang="en-US" sz="1050" dirty="0">
              <a:latin typeface="STCaiyun" panose="020B0503020204020204" pitchFamily="2" charset="-122"/>
              <a:ea typeface="STCaiyun" panose="020B0503020204020204" pitchFamily="2" charset="-122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C192FE23-7D26-4CFE-3184-9502F30BF0B2}"/>
              </a:ext>
            </a:extLst>
          </p:cNvPr>
          <p:cNvSpPr txBox="1"/>
          <p:nvPr/>
        </p:nvSpPr>
        <p:spPr>
          <a:xfrm>
            <a:off x="2971008" y="1477914"/>
            <a:ext cx="738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STCaiyun" panose="020B0503020204020204" pitchFamily="2" charset="-122"/>
                <a:ea typeface="STCaiyun" panose="020B0503020204020204" pitchFamily="2" charset="-122"/>
              </a:rPr>
              <a:t>NAKAGAWA CARDGAME  NAKAGAWA CARDGAME  NAKAGAWA CARDGAME  NAKAGAWA CARDGAME  NAKAGAWA CARDGAME    </a:t>
            </a:r>
            <a:endParaRPr kumimoji="1" lang="ja-JP" altLang="en-US" sz="1050" dirty="0">
              <a:latin typeface="STCaiyun" panose="020B0503020204020204" pitchFamily="2" charset="-122"/>
              <a:ea typeface="STCaiyun" panose="020B0503020204020204" pitchFamily="2" charset="-122"/>
            </a:endParaRPr>
          </a:p>
        </p:txBody>
      </p: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C1410024-233D-B55A-D830-3FCDC14D9284}"/>
              </a:ext>
            </a:extLst>
          </p:cNvPr>
          <p:cNvGrpSpPr/>
          <p:nvPr/>
        </p:nvGrpSpPr>
        <p:grpSpPr>
          <a:xfrm>
            <a:off x="9051289" y="8267818"/>
            <a:ext cx="7200000" cy="255587"/>
            <a:chOff x="230921" y="7042259"/>
            <a:chExt cx="7043079" cy="255587"/>
          </a:xfrm>
          <a:noFill/>
        </p:grpSpPr>
        <p:pic>
          <p:nvPicPr>
            <p:cNvPr id="85" name="Picture 10">
              <a:extLst>
                <a:ext uri="{FF2B5EF4-FFF2-40B4-BE49-F238E27FC236}">
                  <a16:creationId xmlns:a16="http://schemas.microsoft.com/office/drawing/2014/main" id="{82485D00-E16C-DE4C-8946-567455F27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567"/>
            <a:stretch>
              <a:fillRect/>
            </a:stretch>
          </p:blipFill>
          <p:spPr bwMode="auto">
            <a:xfrm>
              <a:off x="230921" y="7042259"/>
              <a:ext cx="2338388" cy="255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11">
              <a:extLst>
                <a:ext uri="{FF2B5EF4-FFF2-40B4-BE49-F238E27FC236}">
                  <a16:creationId xmlns:a16="http://schemas.microsoft.com/office/drawing/2014/main" id="{6463C88F-99E0-71E9-F8BD-882505A5C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567"/>
            <a:stretch>
              <a:fillRect/>
            </a:stretch>
          </p:blipFill>
          <p:spPr bwMode="auto">
            <a:xfrm>
              <a:off x="2576826" y="7042259"/>
              <a:ext cx="2338388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12">
              <a:extLst>
                <a:ext uri="{FF2B5EF4-FFF2-40B4-BE49-F238E27FC236}">
                  <a16:creationId xmlns:a16="http://schemas.microsoft.com/office/drawing/2014/main" id="{93A5BF8F-1A86-67A4-B810-EA022F8F6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567"/>
            <a:stretch>
              <a:fillRect/>
            </a:stretch>
          </p:blipFill>
          <p:spPr bwMode="auto">
            <a:xfrm>
              <a:off x="4935612" y="7042259"/>
              <a:ext cx="2338388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9" name="図 88">
            <a:extLst>
              <a:ext uri="{FF2B5EF4-FFF2-40B4-BE49-F238E27FC236}">
                <a16:creationId xmlns:a16="http://schemas.microsoft.com/office/drawing/2014/main" id="{D2E2A185-86B2-898E-45B5-2B28C1B2FC9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alphaModFix amt="1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551" b="37629" l="66296" r="88965">
                        <a14:foregroundMark x1="66724" y1="25892" x2="66296" y2="26981"/>
                      </a14:backgroundRemoval>
                    </a14:imgEffect>
                    <a14:imgEffect>
                      <a14:sharpenSoften amount="5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31" t="10568" r="8214" b="59350"/>
          <a:stretch/>
        </p:blipFill>
        <p:spPr>
          <a:xfrm rot="6049033">
            <a:off x="5786309" y="732014"/>
            <a:ext cx="2255575" cy="1703915"/>
          </a:xfrm>
          <a:prstGeom prst="rect">
            <a:avLst/>
          </a:prstGeom>
        </p:spPr>
      </p:pic>
      <p:pic>
        <p:nvPicPr>
          <p:cNvPr id="91" name="図 90" descr="ダイアグラム&#10;&#10;自動的に生成された説明">
            <a:extLst>
              <a:ext uri="{FF2B5EF4-FFF2-40B4-BE49-F238E27FC236}">
                <a16:creationId xmlns:a16="http://schemas.microsoft.com/office/drawing/2014/main" id="{9F60C165-9A89-60EC-CD38-91062E7C597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263" b="57452" l="14194" r="19694">
                        <a14:foregroundMark x1="16895" y1="53902" x2="17151" y2="5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50489" r="79619" b="41774"/>
          <a:stretch/>
        </p:blipFill>
        <p:spPr>
          <a:xfrm rot="3161346">
            <a:off x="8261150" y="609472"/>
            <a:ext cx="421183" cy="335157"/>
          </a:xfrm>
          <a:prstGeom prst="rect">
            <a:avLst/>
          </a:prstGeom>
        </p:spPr>
      </p:pic>
      <p:pic>
        <p:nvPicPr>
          <p:cNvPr id="95" name="図 94" descr="ダイアグラム&#10;&#10;自動的に生成された説明">
            <a:extLst>
              <a:ext uri="{FF2B5EF4-FFF2-40B4-BE49-F238E27FC236}">
                <a16:creationId xmlns:a16="http://schemas.microsoft.com/office/drawing/2014/main" id="{19DC33C8-14E1-FD5C-DF0B-7680EC211D2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695" b="44763" l="15097" r="19959">
                        <a14:foregroundMark x1="18135" y1="40835" x2="18178" y2="41984"/>
                        <a14:foregroundMark x1="18777" y1="41016" x2="17707" y2="42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36812" r="79433" b="54354"/>
          <a:stretch/>
        </p:blipFill>
        <p:spPr>
          <a:xfrm rot="6265068">
            <a:off x="8277738" y="1105551"/>
            <a:ext cx="348965" cy="3585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78F1BD-F18F-EECC-9A0D-412974B02BA9}"/>
              </a:ext>
            </a:extLst>
          </p:cNvPr>
          <p:cNvSpPr txBox="1"/>
          <p:nvPr/>
        </p:nvSpPr>
        <p:spPr>
          <a:xfrm>
            <a:off x="-3863256" y="8080243"/>
            <a:ext cx="300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ナカガワットモンスター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2947986-3CFC-7833-7ECB-02474CBF9FC3}"/>
              </a:ext>
            </a:extLst>
          </p:cNvPr>
          <p:cNvSpPr/>
          <p:nvPr/>
        </p:nvSpPr>
        <p:spPr>
          <a:xfrm>
            <a:off x="9409705" y="5111906"/>
            <a:ext cx="780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7ラノベPOP" panose="02000800000000000000" pitchFamily="50" charset="-128"/>
                <a:ea typeface="07ラノベPOP" panose="02000800000000000000" pitchFamily="50" charset="-128"/>
              </a:rPr>
              <a:t>ナカガワットモンスター</a:t>
            </a:r>
            <a:endParaRPr lang="ja-JP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07ラノベPOP" panose="02000800000000000000" pitchFamily="50" charset="-128"/>
              <a:ea typeface="07ラノベPOP" panose="020008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CA5307F-46A8-0DDE-5F89-D0FE13068D1D}"/>
              </a:ext>
            </a:extLst>
          </p:cNvPr>
          <p:cNvSpPr/>
          <p:nvPr/>
        </p:nvSpPr>
        <p:spPr>
          <a:xfrm>
            <a:off x="8811278" y="1760964"/>
            <a:ext cx="60869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4400" b="1" cap="none" spc="0" dirty="0">
                <a:ln w="28575">
                  <a:solidFill>
                    <a:srgbClr val="FA1A9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ナカガワットモンスター</a:t>
            </a:r>
            <a:endParaRPr lang="ja-JP" altLang="en-US" sz="4400" b="1" cap="none" spc="0" dirty="0">
              <a:ln w="28575">
                <a:solidFill>
                  <a:srgbClr val="FA1A9F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C48B1D3-6327-A7B0-FB01-5230367B9DC7}"/>
              </a:ext>
            </a:extLst>
          </p:cNvPr>
          <p:cNvSpPr txBox="1"/>
          <p:nvPr/>
        </p:nvSpPr>
        <p:spPr>
          <a:xfrm>
            <a:off x="2645517" y="7887798"/>
            <a:ext cx="4881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真実はいかに</a:t>
            </a:r>
            <a:r>
              <a:rPr kumimoji="1" lang="en-US" altLang="ja-JP" sz="1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…</a:t>
            </a:r>
            <a:r>
              <a:rPr kumimoji="1" lang="ja-JP" altLang="en-US" sz="1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！？　中川児童館にてお待ちしております。</a:t>
            </a:r>
            <a:endParaRPr kumimoji="1" lang="en-US" altLang="ja-JP" sz="14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A4D1E9D-89F3-9235-4392-653F29A06BE5}"/>
              </a:ext>
            </a:extLst>
          </p:cNvPr>
          <p:cNvSpPr/>
          <p:nvPr/>
        </p:nvSpPr>
        <p:spPr>
          <a:xfrm>
            <a:off x="90127" y="1355039"/>
            <a:ext cx="28424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ja-JP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EAEAE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2024</a:t>
            </a:r>
            <a:r>
              <a:rPr kumimoji="1" lang="ja-JP" altLang="en-US" sz="2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EAEAE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年度職員紹介</a:t>
            </a:r>
            <a:endParaRPr lang="ja-JP" altLang="en-US" sz="2400" b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rgbClr val="EAEAE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4A641F2-4296-CC7E-17EC-4170E4D2135E}"/>
              </a:ext>
            </a:extLst>
          </p:cNvPr>
          <p:cNvSpPr/>
          <p:nvPr/>
        </p:nvSpPr>
        <p:spPr>
          <a:xfrm>
            <a:off x="-149166" y="2721860"/>
            <a:ext cx="7748267" cy="40011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kumimoji="1" lang="ja-JP" altLang="en-US" sz="20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kumimoji="1" lang="ja-JP" altLang="en-US" sz="2000" b="1" i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ストーリー</a:t>
            </a:r>
            <a:endParaRPr lang="ja-JP" altLang="en-US" sz="2000" b="1" i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rgbClr val="EAEAE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C299FCAC-601D-6F2E-534B-FF0EF5F8747E}"/>
              </a:ext>
            </a:extLst>
          </p:cNvPr>
          <p:cNvSpPr txBox="1"/>
          <p:nvPr/>
        </p:nvSpPr>
        <p:spPr>
          <a:xfrm>
            <a:off x="30463" y="8165370"/>
            <a:ext cx="738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STCaiyun" panose="020B0503020204020204" pitchFamily="2" charset="-122"/>
                <a:ea typeface="STCaiyun" panose="020B0503020204020204" pitchFamily="2" charset="-122"/>
              </a:rPr>
              <a:t>NAKAGAWA CARDGAME  NAKAGAWA CARDGAME  NAKAGAWA CARDGAME  NAKAGAWA CARDGAME  NAKAGAWA CARDGAME    </a:t>
            </a:r>
            <a:endParaRPr kumimoji="1" lang="ja-JP" altLang="en-US" sz="1050" dirty="0">
              <a:latin typeface="STCaiyun" panose="020B0503020204020204" pitchFamily="2" charset="-122"/>
              <a:ea typeface="STCaiyun" panose="020B0503020204020204" pitchFamily="2" charset="-122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598EA06-FB44-B6DC-15BF-E9F4D831C522}"/>
              </a:ext>
            </a:extLst>
          </p:cNvPr>
          <p:cNvSpPr/>
          <p:nvPr/>
        </p:nvSpPr>
        <p:spPr>
          <a:xfrm>
            <a:off x="-7358" y="1523460"/>
            <a:ext cx="75346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ja-JP" sz="6000" b="1" cap="none" spc="0" dirty="0">
                <a:ln w="28575">
                  <a:solidFill>
                    <a:srgbClr val="FA1A9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STSEVEN" pitchFamily="2" charset="2"/>
                <a:ea typeface="ＤＨＰ特太ゴシック体" panose="020B0500000000000000" pitchFamily="50" charset="-128"/>
              </a:rPr>
              <a:t>NAKAGAWA</a:t>
            </a:r>
            <a:r>
              <a:rPr kumimoji="1" lang="ja-JP" altLang="en-US" sz="6000" b="1" dirty="0">
                <a:ln w="28575">
                  <a:solidFill>
                    <a:srgbClr val="FA1A9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STSEVEN" pitchFamily="2" charset="2"/>
                <a:ea typeface="ＤＨＰ特太ゴシック体" panose="020B0500000000000000" pitchFamily="50" charset="-128"/>
              </a:rPr>
              <a:t>  </a:t>
            </a:r>
            <a:r>
              <a:rPr kumimoji="1" lang="en-US" altLang="ja-JP" sz="6000" b="1" cap="none" spc="0" dirty="0">
                <a:ln w="28575">
                  <a:solidFill>
                    <a:srgbClr val="FA1A9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STSEVEN" pitchFamily="2" charset="2"/>
                <a:ea typeface="ＤＨＰ特太ゴシック体" panose="020B0500000000000000" pitchFamily="50" charset="-128"/>
              </a:rPr>
              <a:t>MONSTER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8110A06-77D3-6F23-C3C7-B0E2AB6DFFB9}"/>
              </a:ext>
            </a:extLst>
          </p:cNvPr>
          <p:cNvSpPr/>
          <p:nvPr/>
        </p:nvSpPr>
        <p:spPr>
          <a:xfrm>
            <a:off x="4126968" y="2339854"/>
            <a:ext cx="34034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20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行くぜ！ ゼンリョク！ 大冒険！！</a:t>
            </a:r>
            <a:endParaRPr lang="ja-JP" altLang="en-US" sz="2000" b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F5CA45C-4145-DE94-D59C-42F926F86465}"/>
              </a:ext>
            </a:extLst>
          </p:cNvPr>
          <p:cNvSpPr/>
          <p:nvPr/>
        </p:nvSpPr>
        <p:spPr>
          <a:xfrm>
            <a:off x="8451242" y="3719930"/>
            <a:ext cx="34034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20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行くぜ！ ゼンリョク！ 大冒険！！</a:t>
            </a:r>
            <a:endParaRPr lang="ja-JP" altLang="en-US" sz="2000" b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587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6F4BD8B4-8A4B-3946-68E6-187B86BBF88D}"/>
              </a:ext>
            </a:extLst>
          </p:cNvPr>
          <p:cNvSpPr/>
          <p:nvPr/>
        </p:nvSpPr>
        <p:spPr>
          <a:xfrm>
            <a:off x="5698551" y="9069511"/>
            <a:ext cx="1779242" cy="15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AutoShape 50">
            <a:extLst>
              <a:ext uri="{FF2B5EF4-FFF2-40B4-BE49-F238E27FC236}">
                <a16:creationId xmlns:a16="http://schemas.microsoft.com/office/drawing/2014/main" id="{24E944BD-7359-4821-91D1-66B9B9CB5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49" y="114996"/>
            <a:ext cx="2136775" cy="584200"/>
          </a:xfrm>
          <a:prstGeom prst="ribbon2">
            <a:avLst>
              <a:gd name="adj1" fmla="val 15144"/>
              <a:gd name="adj2" fmla="val 73546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82" name="WordArt 49">
            <a:extLst>
              <a:ext uri="{FF2B5EF4-FFF2-40B4-BE49-F238E27FC236}">
                <a16:creationId xmlns:a16="http://schemas.microsoft.com/office/drawing/2014/main" id="{ED5398BE-D247-47B0-B000-23052949F3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3860" y="231723"/>
            <a:ext cx="1285875" cy="33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28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行事</a:t>
            </a:r>
            <a:r>
              <a:rPr lang="ja-JP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予定</a:t>
            </a:r>
          </a:p>
        </p:txBody>
      </p:sp>
      <p:sp>
        <p:nvSpPr>
          <p:cNvPr id="94" name="Text Box 7">
            <a:extLst>
              <a:ext uri="{FF2B5EF4-FFF2-40B4-BE49-F238E27FC236}">
                <a16:creationId xmlns:a16="http://schemas.microsoft.com/office/drawing/2014/main" id="{D18FA403-D0DB-4C38-AE58-7FB79CC0F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0079" y="6608862"/>
            <a:ext cx="155493" cy="15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72C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DE1E78-4830-4E54-943A-72837A6B8B12}"/>
              </a:ext>
            </a:extLst>
          </p:cNvPr>
          <p:cNvSpPr txBox="1"/>
          <p:nvPr/>
        </p:nvSpPr>
        <p:spPr>
          <a:xfrm>
            <a:off x="2676610" y="241273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highlight>
                  <a:srgbClr val="FF6600"/>
                </a:highligh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予約制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と書いてないものは自由参加です♪</a:t>
            </a:r>
          </a:p>
        </p:txBody>
      </p:sp>
      <p:sp>
        <p:nvSpPr>
          <p:cNvPr id="65" name="AutoShape 61">
            <a:extLst>
              <a:ext uri="{FF2B5EF4-FFF2-40B4-BE49-F238E27FC236}">
                <a16:creationId xmlns:a16="http://schemas.microsoft.com/office/drawing/2014/main" id="{B2DF6A74-0A95-434E-A296-BBBADB151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20" y="1302865"/>
            <a:ext cx="2343229" cy="215999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algn="ctr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32B1BD2-5AC1-4312-9070-4CC0F38396B3}"/>
              </a:ext>
            </a:extLst>
          </p:cNvPr>
          <p:cNvSpPr txBox="1"/>
          <p:nvPr/>
        </p:nvSpPr>
        <p:spPr>
          <a:xfrm>
            <a:off x="243620" y="1599674"/>
            <a:ext cx="2262157" cy="181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5/10(</a:t>
            </a:r>
            <a:r>
              <a:rPr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金</a:t>
            </a:r>
            <a:r>
              <a:rPr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１０：３０～１１：３０</a:t>
            </a:r>
            <a:endParaRPr lang="en-US" altLang="ja-JP" sz="1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ゆったりとした音楽の中でリラックスしながら赤ちゃんをマッサージしませんか。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　象：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才未満で歩く前の乳児と保護者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highlight>
                  <a:srgbClr val="FF66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予約制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5/1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にて受付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先着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35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持ち物：バスタオル、防水シーツ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ない場合は大きめのビニール袋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オイル代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</p:txBody>
      </p:sp>
      <p:sp>
        <p:nvSpPr>
          <p:cNvPr id="93" name="AutoShape 55">
            <a:extLst>
              <a:ext uri="{FF2B5EF4-FFF2-40B4-BE49-F238E27FC236}">
                <a16:creationId xmlns:a16="http://schemas.microsoft.com/office/drawing/2014/main" id="{6A808E2B-2C2F-4528-AB0A-EAA1195E3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166" y="3610049"/>
            <a:ext cx="2196000" cy="2284017"/>
          </a:xfrm>
          <a:prstGeom prst="roundRect">
            <a:avLst>
              <a:gd name="adj" fmla="val 0"/>
            </a:avLst>
          </a:prstGeom>
          <a:noFill/>
          <a:ln w="19050" algn="ctr">
            <a:solidFill>
              <a:schemeClr val="bg1">
                <a:lumMod val="50000"/>
              </a:schemeClr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705F9D5-D2A7-4D2D-A43D-A5AA1FE5EBE5}"/>
              </a:ext>
            </a:extLst>
          </p:cNvPr>
          <p:cNvSpPr txBox="1"/>
          <p:nvPr/>
        </p:nvSpPr>
        <p:spPr>
          <a:xfrm>
            <a:off x="5122952" y="3969615"/>
            <a:ext cx="2046336" cy="1725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　</a:t>
            </a:r>
            <a:r>
              <a:rPr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5/7</a:t>
            </a:r>
            <a:r>
              <a:rPr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</a:t>
            </a:r>
            <a:r>
              <a:rPr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21</a:t>
            </a:r>
            <a:r>
              <a:rPr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28</a:t>
            </a:r>
            <a:r>
              <a:rPr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（火）</a:t>
            </a:r>
            <a:r>
              <a:rPr lang="ja-JP" altLang="en-US" sz="1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１０：００～１</a:t>
            </a:r>
            <a:r>
              <a:rPr lang="en-US" altLang="ja-JP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：００</a:t>
            </a:r>
            <a:endParaRPr lang="en-US" altLang="ja-JP" sz="1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主に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才児親子さん同士が出逢える場です。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ゆったりまったり過ごしませんか♪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毎週火曜日は、赤ちゃん集合！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対　象：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才児と保護者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AutoShape 53">
            <a:extLst>
              <a:ext uri="{FF2B5EF4-FFF2-40B4-BE49-F238E27FC236}">
                <a16:creationId xmlns:a16="http://schemas.microsoft.com/office/drawing/2014/main" id="{BABCE483-8C1D-4C34-A5B7-E3B4988AF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3080" y="1309276"/>
            <a:ext cx="2163429" cy="2144806"/>
          </a:xfrm>
          <a:prstGeom prst="roundRect">
            <a:avLst>
              <a:gd name="adj" fmla="val 0"/>
            </a:avLst>
          </a:prstGeom>
          <a:noFill/>
          <a:ln w="19050" algn="ctr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37C5D67-2B18-4ADA-B53E-C65AC7D55431}"/>
              </a:ext>
            </a:extLst>
          </p:cNvPr>
          <p:cNvSpPr txBox="1"/>
          <p:nvPr/>
        </p:nvSpPr>
        <p:spPr>
          <a:xfrm>
            <a:off x="2747887" y="1758454"/>
            <a:ext cx="213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5/1</a:t>
            </a:r>
            <a:r>
              <a:rPr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15</a:t>
            </a:r>
            <a:r>
              <a:rPr lang="en-US" altLang="ja-JP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水</a:t>
            </a:r>
            <a:r>
              <a:rPr lang="en-US" altLang="ja-JP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１０：３０～１１：３０</a:t>
            </a:r>
            <a:endParaRPr lang="en-US" altLang="ja-JP" sz="1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ピアノの音に合わせてカスタネットや鈴などを使います。体を動かしたり、季節の歌をうたったり、工作をしたり、絵本の読み聞かせもあります♪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　象：主に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才児と保護者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AutoShape 55">
            <a:extLst>
              <a:ext uri="{FF2B5EF4-FFF2-40B4-BE49-F238E27FC236}">
                <a16:creationId xmlns:a16="http://schemas.microsoft.com/office/drawing/2014/main" id="{FD658D69-1B53-4BAF-9116-338695F43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534" y="1301418"/>
            <a:ext cx="2220106" cy="2160000"/>
          </a:xfrm>
          <a:prstGeom prst="roundRect">
            <a:avLst>
              <a:gd name="adj" fmla="val 0"/>
            </a:avLst>
          </a:prstGeom>
          <a:noFill/>
          <a:ln w="19050" algn="ctr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37F91A3D-50B7-41B6-833D-CCE4DE8A0C9C}"/>
              </a:ext>
            </a:extLst>
          </p:cNvPr>
          <p:cNvSpPr txBox="1"/>
          <p:nvPr/>
        </p:nvSpPr>
        <p:spPr>
          <a:xfrm>
            <a:off x="5099213" y="1766188"/>
            <a:ext cx="2163428" cy="1725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5/8</a:t>
            </a:r>
            <a:r>
              <a:rPr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22</a:t>
            </a:r>
            <a:r>
              <a:rPr lang="en-US" altLang="ja-JP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水</a:t>
            </a:r>
            <a:r>
              <a:rPr lang="en-US" altLang="ja-JP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１０：３０～１１：３０</a:t>
            </a:r>
            <a:endParaRPr lang="en-US" altLang="ja-JP" sz="1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走ったり、ジャンプしたり、親子の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コミュニケーションを大切にしながら、めいっぱい体を動かします！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　象：主に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才半～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才児と保護者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持ち物：タオル、水筒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BEA4C800-F327-0D5C-DB1B-E5551DE9BF51}"/>
              </a:ext>
            </a:extLst>
          </p:cNvPr>
          <p:cNvCxnSpPr>
            <a:cxnSpLocks/>
          </p:cNvCxnSpPr>
          <p:nvPr/>
        </p:nvCxnSpPr>
        <p:spPr>
          <a:xfrm>
            <a:off x="2828084" y="975854"/>
            <a:ext cx="4493839" cy="0"/>
          </a:xfrm>
          <a:prstGeom prst="line">
            <a:avLst/>
          </a:prstGeom>
          <a:ln w="571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 descr="図形, 四角形&#10;&#10;自動的に生成された説明">
            <a:extLst>
              <a:ext uri="{FF2B5EF4-FFF2-40B4-BE49-F238E27FC236}">
                <a16:creationId xmlns:a16="http://schemas.microsoft.com/office/drawing/2014/main" id="{80B676E0-467C-E729-B157-2F58D8A7BC9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689" l="7680" r="90196">
                        <a14:foregroundMark x1="9967" y1="25875" x2="9967" y2="31323"/>
                        <a14:foregroundMark x1="90359" y1="25486" x2="90359" y2="25486"/>
                        <a14:foregroundMark x1="43301" y1="24903" x2="43301" y2="24903"/>
                        <a14:foregroundMark x1="33497" y1="17510" x2="52124" y2="20817"/>
                        <a14:foregroundMark x1="65850" y1="17315" x2="49510" y2="21401"/>
                        <a14:foregroundMark x1="76307" y1="16342" x2="65033" y2="16926"/>
                        <a14:foregroundMark x1="86765" y1="13813" x2="86765" y2="13813"/>
                        <a14:foregroundMark x1="84477" y1="13813" x2="75980" y2="14008"/>
                        <a14:foregroundMark x1="62092" y1="14786" x2="50654" y2="19844"/>
                        <a14:foregroundMark x1="58007" y1="15759" x2="60621" y2="14786"/>
                        <a14:foregroundMark x1="76471" y1="16342" x2="81046" y2="17315"/>
                        <a14:foregroundMark x1="33824" y1="17315" x2="20261" y2="18288"/>
                        <a14:foregroundMark x1="40359" y1="14397" x2="40359" y2="14397"/>
                        <a14:foregroundMark x1="40850" y1="14981" x2="45915" y2="17899"/>
                        <a14:foregroundMark x1="54575" y1="28794" x2="53268" y2="62062"/>
                        <a14:foregroundMark x1="55229" y1="33463" x2="57190" y2="60311"/>
                        <a14:foregroundMark x1="7680" y1="68093" x2="12092" y2="68093"/>
                        <a14:foregroundMark x1="14706" y1="17510" x2="25654" y2="21401"/>
                        <a14:foregroundMark x1="85458" y1="18288" x2="72059" y2="19261"/>
                        <a14:backgroundMark x1="7843" y1="67899" x2="7843" y2="67899"/>
                        <a14:backgroundMark x1="8170" y1="67899" x2="8170" y2="6789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94671" y="8415254"/>
            <a:ext cx="3474229" cy="2405561"/>
          </a:xfrm>
          <a:prstGeom prst="rect">
            <a:avLst/>
          </a:prstGeom>
        </p:spPr>
      </p:pic>
      <p:sp>
        <p:nvSpPr>
          <p:cNvPr id="24" name="AutoShape 58">
            <a:extLst>
              <a:ext uri="{FF2B5EF4-FFF2-40B4-BE49-F238E27FC236}">
                <a16:creationId xmlns:a16="http://schemas.microsoft.com/office/drawing/2014/main" id="{829321EB-FD51-DEEC-EE01-9302B0B9F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762" y="8962930"/>
            <a:ext cx="2520000" cy="13818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algn="ctr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8104B43-781C-3706-1E56-554646227BBB}"/>
              </a:ext>
            </a:extLst>
          </p:cNvPr>
          <p:cNvSpPr txBox="1"/>
          <p:nvPr/>
        </p:nvSpPr>
        <p:spPr>
          <a:xfrm>
            <a:off x="8245073" y="9355813"/>
            <a:ext cx="2782017" cy="94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児童館の開館日、常時利用できます！</a:t>
            </a:r>
            <a:endParaRPr lang="en-US" altLang="ja-JP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💛絵本や雑誌などの本が児童館に常設しています。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💛本の貸出・返却が児童館や市内図書館でできます。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💛貸し出しには名古屋市立図書館共通貸出券が必要です。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FB9C946-BCB8-D3F4-F020-40C95B003F48}"/>
              </a:ext>
            </a:extLst>
          </p:cNvPr>
          <p:cNvSpPr txBox="1"/>
          <p:nvPr/>
        </p:nvSpPr>
        <p:spPr>
          <a:xfrm rot="1232878">
            <a:off x="13461547" y="9620860"/>
            <a:ext cx="93191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児童館にある</a:t>
            </a:r>
            <a:endParaRPr kumimoji="1" lang="en-US" altLang="ja-JP" sz="900" dirty="0">
              <a:latin typeface="07ラノベPOP" panose="02000800000000000000" pitchFamily="50" charset="-128"/>
              <a:ea typeface="07ラノベPOP" panose="02000800000000000000" pitchFamily="50" charset="-128"/>
            </a:endParaRPr>
          </a:p>
          <a:p>
            <a:r>
              <a:rPr kumimoji="1" lang="ja-JP" altLang="en-US" sz="9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ミニ図書館！</a:t>
            </a:r>
            <a:endParaRPr kumimoji="1" lang="en-US" altLang="ja-JP" sz="900" dirty="0">
              <a:latin typeface="07ラノベPOP" panose="02000800000000000000" pitchFamily="50" charset="-128"/>
              <a:ea typeface="07ラノベPOP" panose="02000800000000000000" pitchFamily="50" charset="-128"/>
            </a:endParaRPr>
          </a:p>
        </p:txBody>
      </p:sp>
      <p:sp>
        <p:nvSpPr>
          <p:cNvPr id="30" name="AutoShape 70">
            <a:extLst>
              <a:ext uri="{FF2B5EF4-FFF2-40B4-BE49-F238E27FC236}">
                <a16:creationId xmlns:a16="http://schemas.microsoft.com/office/drawing/2014/main" id="{10318196-DE96-80C8-815C-169AAFC3E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5248" y="9033412"/>
            <a:ext cx="1981764" cy="1144096"/>
          </a:xfrm>
          <a:prstGeom prst="wedgeRectCallout">
            <a:avLst>
              <a:gd name="adj1" fmla="val -60423"/>
              <a:gd name="adj2" fmla="val -23077"/>
            </a:avLst>
          </a:prstGeom>
          <a:solidFill>
            <a:srgbClr val="FFFFFF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07ラノベPOP" panose="02000800000000000000" pitchFamily="50" charset="-128"/>
                <a:ea typeface="07ラノベPOP" panose="02000800000000000000" pitchFamily="50" charset="-128"/>
              </a:rPr>
              <a:t>児童館で貸出券</a:t>
            </a:r>
            <a:r>
              <a:rPr lang="ja-JP" altLang="en-US" sz="9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が</a:t>
            </a:r>
            <a:r>
              <a:rPr kumimoji="0" lang="ja-JP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07ラノベPOP" panose="02000800000000000000" pitchFamily="50" charset="-128"/>
                <a:ea typeface="07ラノベPOP" panose="02000800000000000000" pitchFamily="50" charset="-128"/>
              </a:rPr>
              <a:t>作れます</a:t>
            </a:r>
            <a:r>
              <a:rPr lang="ja-JP" altLang="en-US" sz="9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！</a:t>
            </a:r>
            <a:endParaRPr kumimoji="0" lang="en-US" altLang="ja-JP" sz="9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07ラノベPOP" panose="02000800000000000000" pitchFamily="50" charset="-128"/>
              <a:ea typeface="07ラノベPOP" panose="02000800000000000000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kumimoji="0" lang="en-US" altLang="ja-JP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/21(</a:t>
            </a:r>
            <a:r>
              <a:rPr kumimoji="0" lang="ja-JP" alt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火</a:t>
            </a:r>
            <a:r>
              <a:rPr lang="en-US" altLang="ja-JP" sz="1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 </a:t>
            </a:r>
            <a:r>
              <a:rPr kumimoji="0" lang="en-US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0" lang="ja-JP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0" lang="en-US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0" lang="ja-JP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0" lang="en-US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0" lang="ja-JP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0" lang="en-US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共通貸出券を作るには、母子手帳、運転免許証、健康保険証など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0" lang="ja-JP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住所・氏名が確認できるものをご持参ください。</a:t>
            </a:r>
          </a:p>
        </p:txBody>
      </p:sp>
      <p:sp>
        <p:nvSpPr>
          <p:cNvPr id="31" name="WordArt 59">
            <a:extLst>
              <a:ext uri="{FF2B5EF4-FFF2-40B4-BE49-F238E27FC236}">
                <a16:creationId xmlns:a16="http://schemas.microsoft.com/office/drawing/2014/main" id="{4212196D-C7C7-B955-77C5-649800B637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80819" y="9118898"/>
            <a:ext cx="1981764" cy="30269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ここにもライブラリー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A89472-0036-561E-E3DB-086869CE33D5}"/>
              </a:ext>
            </a:extLst>
          </p:cNvPr>
          <p:cNvSpPr txBox="1"/>
          <p:nvPr/>
        </p:nvSpPr>
        <p:spPr>
          <a:xfrm>
            <a:off x="2709704" y="6135074"/>
            <a:ext cx="4742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乳幼児親子さんがゆったりとした空間で交流できる場です。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82A1905B-D5B0-4576-A5B5-4E9B596D1E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3" b="92062" l="10000" r="93729">
                        <a14:foregroundMark x1="55763" y1="42536" x2="52542" y2="61493"/>
                        <a14:foregroundMark x1="50508" y1="31280" x2="46949" y2="45616"/>
                        <a14:foregroundMark x1="46949" y1="45616" x2="47627" y2="46682"/>
                        <a14:foregroundMark x1="42881" y1="25237" x2="65932" y2="27962"/>
                        <a14:foregroundMark x1="65932" y1="27962" x2="66102" y2="28318"/>
                        <a14:foregroundMark x1="61356" y1="21564" x2="59322" y2="22393"/>
                        <a14:foregroundMark x1="20847" y1="37796" x2="18305" y2="43128"/>
                        <a14:foregroundMark x1="41525" y1="52488" x2="41695" y2="64336"/>
                        <a14:foregroundMark x1="41695" y1="64336" x2="44407" y2="67654"/>
                        <a14:foregroundMark x1="41864" y1="38744" x2="43051" y2="38389"/>
                        <a14:foregroundMark x1="47627" y1="68009" x2="43559" y2="77962"/>
                        <a14:foregroundMark x1="72203" y1="61848" x2="68475" y2="68246"/>
                        <a14:foregroundMark x1="58814" y1="75118" x2="65932" y2="78673"/>
                        <a14:foregroundMark x1="64068" y1="83886" x2="65932" y2="88389"/>
                        <a14:foregroundMark x1="37119" y1="81872" x2="34746" y2="90521"/>
                        <a14:foregroundMark x1="37797" y1="31398" x2="31525" y2="34479"/>
                        <a14:backgroundMark x1="30508" y1="13033" x2="17797" y2="16943"/>
                        <a14:backgroundMark x1="37627" y1="10900" x2="23220" y2="17180"/>
                        <a14:backgroundMark x1="87797" y1="58057" x2="94407" y2="86611"/>
                        <a14:backgroundMark x1="93051" y1="56991" x2="92542" y2="71090"/>
                        <a14:backgroundMark x1="91525" y1="52607" x2="83898" y2="65758"/>
                        <a14:backgroundMark x1="83390" y1="58412" x2="89661" y2="90877"/>
                        <a14:backgroundMark x1="90169" y1="80569" x2="88475" y2="95616"/>
                        <a14:backgroundMark x1="88475" y1="95616" x2="86271" y2="96919"/>
                        <a14:backgroundMark x1="84915" y1="92891" x2="86271" y2="95616"/>
                        <a14:backgroundMark x1="86271" y1="92654" x2="81525" y2="92891"/>
                        <a14:backgroundMark x1="82373" y1="66469" x2="78136" y2="81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67"/>
          <a:stretch/>
        </p:blipFill>
        <p:spPr>
          <a:xfrm>
            <a:off x="13165051" y="9747893"/>
            <a:ext cx="631632" cy="788194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1F3F0EE-CC9D-A974-B927-DEA5758E9179}"/>
              </a:ext>
            </a:extLst>
          </p:cNvPr>
          <p:cNvSpPr txBox="1"/>
          <p:nvPr/>
        </p:nvSpPr>
        <p:spPr>
          <a:xfrm>
            <a:off x="92857" y="702378"/>
            <a:ext cx="2775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乳幼児親子向け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2CF49F2-A1F2-5B8D-C742-E1B9C9300DC8}"/>
              </a:ext>
            </a:extLst>
          </p:cNvPr>
          <p:cNvSpPr txBox="1"/>
          <p:nvPr/>
        </p:nvSpPr>
        <p:spPr>
          <a:xfrm>
            <a:off x="566781" y="6028368"/>
            <a:ext cx="1963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ひよこっこ広場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1E55E508-88AA-CF2F-94B9-426648B3DE76}"/>
              </a:ext>
            </a:extLst>
          </p:cNvPr>
          <p:cNvSpPr/>
          <p:nvPr/>
        </p:nvSpPr>
        <p:spPr>
          <a:xfrm>
            <a:off x="409213" y="1308453"/>
            <a:ext cx="1992854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7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ベビーマッサージ</a:t>
            </a:r>
            <a:endParaRPr lang="en-US" altLang="ja-JP" sz="17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B37973F2-4714-25BD-D97C-AF68D3CAE323}"/>
              </a:ext>
            </a:extLst>
          </p:cNvPr>
          <p:cNvSpPr/>
          <p:nvPr/>
        </p:nvSpPr>
        <p:spPr>
          <a:xfrm>
            <a:off x="5372807" y="3668664"/>
            <a:ext cx="1540807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7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ベビーひろば</a:t>
            </a:r>
            <a:endParaRPr lang="en-US" altLang="ja-JP" sz="17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6C511247-0F74-72F7-4192-75DDA868607B}"/>
              </a:ext>
            </a:extLst>
          </p:cNvPr>
          <p:cNvSpPr/>
          <p:nvPr/>
        </p:nvSpPr>
        <p:spPr>
          <a:xfrm>
            <a:off x="5182479" y="1389478"/>
            <a:ext cx="1992854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7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親子ふれあい体操</a:t>
            </a:r>
            <a:endParaRPr lang="en-US" altLang="ja-JP" sz="17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92593AE7-D82E-D0AD-2DB9-0B66B59150E1}"/>
              </a:ext>
            </a:extLst>
          </p:cNvPr>
          <p:cNvSpPr/>
          <p:nvPr/>
        </p:nvSpPr>
        <p:spPr>
          <a:xfrm>
            <a:off x="2801073" y="1360625"/>
            <a:ext cx="1992854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7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リズムであそぼう</a:t>
            </a:r>
            <a:endParaRPr lang="en-US" altLang="ja-JP" sz="17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" name="図 1" descr="ダイアグラム, 設計図&#10;&#10;自動的に生成された説明">
            <a:extLst>
              <a:ext uri="{FF2B5EF4-FFF2-40B4-BE49-F238E27FC236}">
                <a16:creationId xmlns:a16="http://schemas.microsoft.com/office/drawing/2014/main" id="{016AC202-A512-4402-E4C4-1DA856D39D0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9044" b="81186" l="38524" r="49275">
                        <a14:foregroundMark x1="43131" y1="61645" x2="43259" y2="72837"/>
                        <a14:foregroundMark x1="43473" y1="61464" x2="44454" y2="70841"/>
                        <a14:foregroundMark x1="43942" y1="60315" x2="43473" y2="63944"/>
                        <a14:foregroundMark x1="44625" y1="62311" x2="43302" y2="66667"/>
                        <a14:foregroundMark x1="43387" y1="59468" x2="43387" y2="59468"/>
                        <a14:foregroundMark x1="43814" y1="65094" x2="46374" y2="75318"/>
                        <a14:foregroundMark x1="46374" y1="75318" x2="46374" y2="75499"/>
                        <a14:foregroundMark x1="43003" y1="68724" x2="43430" y2="75136"/>
                        <a14:foregroundMark x1="44497" y1="65880" x2="45563" y2="75076"/>
                        <a14:foregroundMark x1="45563" y1="75076" x2="45435" y2="75923"/>
                        <a14:foregroundMark x1="42321" y1="67756" x2="41809" y2="72837"/>
                        <a14:foregroundMark x1="39590" y1="69087" x2="40785" y2="69389"/>
                        <a14:foregroundMark x1="41980" y1="73563" x2="44198" y2="76830"/>
                        <a14:foregroundMark x1="47014" y1="75076" x2="45435" y2="76891"/>
                        <a14:foregroundMark x1="45051" y1="79855" x2="45009" y2="80278"/>
                        <a14:foregroundMark x1="44113" y1="81186" x2="44113" y2="81186"/>
                        <a14:foregroundMark x1="44795" y1="80762" x2="44795" y2="80762"/>
                        <a14:foregroundMark x1="43643" y1="59226" x2="43515" y2="59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98" t="57072" r="49249" b="16659"/>
          <a:stretch/>
        </p:blipFill>
        <p:spPr>
          <a:xfrm>
            <a:off x="213340" y="5947713"/>
            <a:ext cx="434608" cy="594038"/>
          </a:xfrm>
          <a:prstGeom prst="rect">
            <a:avLst/>
          </a:prstGeom>
        </p:spPr>
      </p:pic>
      <p:pic>
        <p:nvPicPr>
          <p:cNvPr id="8" name="図 7" descr="ダイアグラム, 設計図&#10;&#10;自動的に生成された説明">
            <a:extLst>
              <a:ext uri="{FF2B5EF4-FFF2-40B4-BE49-F238E27FC236}">
                <a16:creationId xmlns:a16="http://schemas.microsoft.com/office/drawing/2014/main" id="{E08FCB32-3E7E-B0DB-0C55-EF9FDFCDF8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209" b="81900" l="24688" r="36860">
                        <a14:foregroundMark x1="29650" y1="72172" x2="29480" y2="75620"/>
                        <a14:foregroundMark x1="29352" y1="70841" x2="29352" y2="70599"/>
                        <a14:foregroundMark x1="28669" y1="71204" x2="30162" y2="75802"/>
                        <a14:foregroundMark x1="29394" y1="70901" x2="29949" y2="76407"/>
                        <a14:foregroundMark x1="28754" y1="70538" x2="31271" y2="75318"/>
                        <a14:foregroundMark x1="27517" y1="70659" x2="27645" y2="74652"/>
                        <a14:foregroundMark x1="29437" y1="69933" x2="31186" y2="75560"/>
                        <a14:foregroundMark x1="28541" y1="69389" x2="28157" y2="74410"/>
                        <a14:foregroundMark x1="25597" y1="72535" x2="26195" y2="72474"/>
                        <a14:foregroundMark x1="27005" y1="70720" x2="27474" y2="75802"/>
                        <a14:foregroundMark x1="29821" y1="70357" x2="31271" y2="75197"/>
                        <a14:foregroundMark x1="32679" y1="75076" x2="31229" y2="75681"/>
                        <a14:foregroundMark x1="31698" y1="71930" x2="30333" y2="69026"/>
                        <a14:foregroundMark x1="33191" y1="74531" x2="31186" y2="77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67" t="65373" r="61618" b="16264"/>
          <a:stretch/>
        </p:blipFill>
        <p:spPr>
          <a:xfrm>
            <a:off x="6856047" y="6079829"/>
            <a:ext cx="570820" cy="485848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374FBAB9-6D27-C0AB-F8C3-DC1814EA80FF}"/>
              </a:ext>
            </a:extLst>
          </p:cNvPr>
          <p:cNvSpPr/>
          <p:nvPr/>
        </p:nvSpPr>
        <p:spPr>
          <a:xfrm rot="20769803">
            <a:off x="2426162" y="6357211"/>
            <a:ext cx="189960" cy="1176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01139D62-59B1-6A55-859A-4766DBFE2CC2}"/>
              </a:ext>
            </a:extLst>
          </p:cNvPr>
          <p:cNvSpPr/>
          <p:nvPr/>
        </p:nvSpPr>
        <p:spPr>
          <a:xfrm rot="11568864">
            <a:off x="2557968" y="6217410"/>
            <a:ext cx="189960" cy="1176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56977C38-47C5-C161-0358-48440C6A0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044" y="8650800"/>
            <a:ext cx="676138" cy="73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0C143B-84D6-191D-D5EE-5B9BC4D1E894}"/>
              </a:ext>
            </a:extLst>
          </p:cNvPr>
          <p:cNvSpPr txBox="1"/>
          <p:nvPr/>
        </p:nvSpPr>
        <p:spPr>
          <a:xfrm>
            <a:off x="5329073" y="6580557"/>
            <a:ext cx="22134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≪ 交流の日 ≫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23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ctr"/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10:30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12:00</a:t>
            </a:r>
          </a:p>
          <a:p>
            <a:pPr algn="ctr"/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いつもよりパワーアップしたホールへ行ってみよう♪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どんな出逢いがあるかは、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行ってみてのお楽しみ☆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01DA2A-BAFB-DF09-62A7-BE53D1149B47}"/>
              </a:ext>
            </a:extLst>
          </p:cNvPr>
          <p:cNvSpPr txBox="1"/>
          <p:nvPr/>
        </p:nvSpPr>
        <p:spPr>
          <a:xfrm>
            <a:off x="2515429" y="6574376"/>
            <a:ext cx="27369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≪ 絵本の日 ≫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ctr"/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10:30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 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 11:00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中川区で活躍中の絵本の読み聞かせを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しているグループさんが来てくれます。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読み聞かせや手遊び歌を通して、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親子で絵本の世界をのぞいてみませんか。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569061D-0C86-A500-49F3-6120974570A6}"/>
              </a:ext>
            </a:extLst>
          </p:cNvPr>
          <p:cNvSpPr txBox="1"/>
          <p:nvPr/>
        </p:nvSpPr>
        <p:spPr>
          <a:xfrm>
            <a:off x="122949" y="6572829"/>
            <a:ext cx="22692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≪ 季節の日 ≫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ctr"/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10:30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12:00</a:t>
            </a:r>
          </a:p>
          <a:p>
            <a:pPr algn="ctr"/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★ペーパークラフト★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蛇のゆびパックン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AutoShape 53">
            <a:extLst>
              <a:ext uri="{FF2B5EF4-FFF2-40B4-BE49-F238E27FC236}">
                <a16:creationId xmlns:a16="http://schemas.microsoft.com/office/drawing/2014/main" id="{7A6F9DDF-8D3C-C010-5569-5A54B8839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5826" y="3610049"/>
            <a:ext cx="2220106" cy="2284015"/>
          </a:xfrm>
          <a:prstGeom prst="roundRect">
            <a:avLst>
              <a:gd name="adj" fmla="val 0"/>
            </a:avLst>
          </a:prstGeom>
          <a:noFill/>
          <a:ln w="19050" algn="ctr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4330A32-8F0A-37EA-A979-B0B92E503DDF}"/>
              </a:ext>
            </a:extLst>
          </p:cNvPr>
          <p:cNvSpPr txBox="1"/>
          <p:nvPr/>
        </p:nvSpPr>
        <p:spPr>
          <a:xfrm>
            <a:off x="2735487" y="4654126"/>
            <a:ext cx="215774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中川区エリア支援保育所の保育士さんが来てくれます。フリートーク、食についての悩みや成長についての不安、お母さんご自身のモヤモヤ、その他どんな内容でもざっくばらんにお話しましょう。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　象：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才児と保護者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B804CA9-27A1-98FA-5A7A-BE90EF3C4F49}"/>
              </a:ext>
            </a:extLst>
          </p:cNvPr>
          <p:cNvSpPr/>
          <p:nvPr/>
        </p:nvSpPr>
        <p:spPr>
          <a:xfrm>
            <a:off x="2778215" y="3648489"/>
            <a:ext cx="20441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エリア支援保育士さん</a:t>
            </a:r>
            <a:endParaRPr lang="en-US" altLang="ja-JP" sz="1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lang="ja-JP" altLang="en-US" sz="1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とのおはなし会</a:t>
            </a:r>
            <a:endParaRPr lang="ja-JP" altLang="en-US" sz="1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AutoShape 53">
            <a:extLst>
              <a:ext uri="{FF2B5EF4-FFF2-40B4-BE49-F238E27FC236}">
                <a16:creationId xmlns:a16="http://schemas.microsoft.com/office/drawing/2014/main" id="{312312D2-8134-FAFA-1E9B-DBFDAA679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87" y="3612206"/>
            <a:ext cx="2306600" cy="2267018"/>
          </a:xfrm>
          <a:prstGeom prst="roundRect">
            <a:avLst>
              <a:gd name="adj" fmla="val 0"/>
            </a:avLst>
          </a:prstGeom>
          <a:noFill/>
          <a:ln w="19050" algn="ctr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B98505B-6CB6-E438-AF99-9C328E1F6CDC}"/>
              </a:ext>
            </a:extLst>
          </p:cNvPr>
          <p:cNvSpPr txBox="1"/>
          <p:nvPr/>
        </p:nvSpPr>
        <p:spPr>
          <a:xfrm>
            <a:off x="243871" y="3993771"/>
            <a:ext cx="22673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5/16</a:t>
            </a:r>
            <a:r>
              <a:rPr lang="en-US" altLang="ja-JP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木</a:t>
            </a:r>
            <a:r>
              <a:rPr lang="en-US" altLang="ja-JP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１０：３０～１１：３０</a:t>
            </a:r>
            <a:endParaRPr lang="en-US" altLang="ja-JP" sz="1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前半は赤ちゃんのマッサージをします。後半はポップな音楽に合わせてママたちのエクササイズ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time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♪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産後の体力づくりにもどうぞ☆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　象：１才未満でハイハイ前の乳児とママ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highlight>
                  <a:srgbClr val="FF66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予約制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5/1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にて受付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先着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持ち物：バスタオル、親子ともに水分、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動きやすい服装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563AFAC-107C-C416-DEC9-892C529CE5DD}"/>
              </a:ext>
            </a:extLst>
          </p:cNvPr>
          <p:cNvSpPr/>
          <p:nvPr/>
        </p:nvSpPr>
        <p:spPr>
          <a:xfrm>
            <a:off x="141926" y="3583235"/>
            <a:ext cx="2546619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3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ベビー＆</a:t>
            </a:r>
            <a:endParaRPr lang="en-US" altLang="ja-JP" sz="13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lang="ja-JP" altLang="en-US" sz="13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ママエクササイズ</a:t>
            </a:r>
            <a:endParaRPr lang="en-US" altLang="ja-JP" sz="13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AC0E3-F8AC-20AE-0CE2-86899A3EB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8672" y="6959169"/>
            <a:ext cx="277944" cy="2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吹き出し: 円形 22">
            <a:extLst>
              <a:ext uri="{FF2B5EF4-FFF2-40B4-BE49-F238E27FC236}">
                <a16:creationId xmlns:a16="http://schemas.microsoft.com/office/drawing/2014/main" id="{F02C4547-E305-80DD-C44E-BE23CB7EFB52}"/>
              </a:ext>
            </a:extLst>
          </p:cNvPr>
          <p:cNvSpPr/>
          <p:nvPr/>
        </p:nvSpPr>
        <p:spPr>
          <a:xfrm>
            <a:off x="4558172" y="3910998"/>
            <a:ext cx="831159" cy="597700"/>
          </a:xfrm>
          <a:prstGeom prst="wedgeEllipseCallout">
            <a:avLst>
              <a:gd name="adj1" fmla="val 51946"/>
              <a:gd name="adj2" fmla="val 404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1C0AF2B1-69D1-BA2B-26B2-6E4C427CC704}"/>
              </a:ext>
            </a:extLst>
          </p:cNvPr>
          <p:cNvSpPr/>
          <p:nvPr/>
        </p:nvSpPr>
        <p:spPr>
          <a:xfrm>
            <a:off x="8290317" y="2911250"/>
            <a:ext cx="944040" cy="671985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2A6C47-624A-C3DB-7844-5906059FA5F5}"/>
              </a:ext>
            </a:extLst>
          </p:cNvPr>
          <p:cNvSpPr txBox="1"/>
          <p:nvPr/>
        </p:nvSpPr>
        <p:spPr>
          <a:xfrm>
            <a:off x="4691391" y="4006595"/>
            <a:ext cx="6115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出入り</a:t>
            </a:r>
            <a:endParaRPr kumimoji="1" lang="en-US" altLang="ja-JP" sz="1100" dirty="0">
              <a:latin typeface="07ラノベPOP" panose="02000800000000000000" pitchFamily="50" charset="-128"/>
              <a:ea typeface="07ラノベPOP" panose="02000800000000000000" pitchFamily="50" charset="-128"/>
            </a:endParaRPr>
          </a:p>
          <a:p>
            <a:r>
              <a:rPr kumimoji="1" lang="ja-JP" altLang="en-US" sz="11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自由</a:t>
            </a:r>
            <a:r>
              <a:rPr kumimoji="1" lang="en-US" altLang="ja-JP" sz="11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!!</a:t>
            </a:r>
            <a:endParaRPr kumimoji="1" lang="ja-JP" altLang="en-US" sz="1100" dirty="0">
              <a:latin typeface="07ラノベPOP" panose="02000800000000000000" pitchFamily="50" charset="-128"/>
              <a:ea typeface="07ラノベPOP" panose="020008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1F65D4F-E882-AFFC-BBC3-AD945774F6C7}"/>
              </a:ext>
            </a:extLst>
          </p:cNvPr>
          <p:cNvSpPr txBox="1"/>
          <p:nvPr/>
        </p:nvSpPr>
        <p:spPr>
          <a:xfrm>
            <a:off x="2991207" y="4180317"/>
            <a:ext cx="1655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日程が決まり次第、</a:t>
            </a:r>
            <a:endParaRPr lang="en-US" altLang="ja-JP" sz="1100" u="sng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100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お知らせします。</a:t>
            </a:r>
            <a:endParaRPr lang="en-US" altLang="ja-JP" sz="11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図 19" descr="ダイアグラム&#10;&#10;自動的に生成された説明">
            <a:extLst>
              <a:ext uri="{FF2B5EF4-FFF2-40B4-BE49-F238E27FC236}">
                <a16:creationId xmlns:a16="http://schemas.microsoft.com/office/drawing/2014/main" id="{7192A08B-AB7C-9C58-85CF-A132F25C308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130" b="34316" l="71747" r="77562">
                        <a14:foregroundMark x1="74080" y1="31337" x2="75192" y2="28373"/>
                        <a14:foregroundMark x1="75406" y1="25650" x2="75321" y2="24561"/>
                        <a14:foregroundMark x1="75235" y1="22928" x2="75364" y2="22686"/>
                        <a14:foregroundMark x1="75235" y1="28312" x2="75449" y2="28554"/>
                        <a14:foregroundMark x1="75235" y1="25650" x2="75235" y2="26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020" t="16107" r="21711" b="63661"/>
          <a:stretch/>
        </p:blipFill>
        <p:spPr>
          <a:xfrm rot="5699110">
            <a:off x="1801369" y="7608673"/>
            <a:ext cx="430027" cy="8462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C2CA466-F73F-B231-275E-291F953F3241}"/>
              </a:ext>
            </a:extLst>
          </p:cNvPr>
          <p:cNvGrpSpPr/>
          <p:nvPr/>
        </p:nvGrpSpPr>
        <p:grpSpPr>
          <a:xfrm>
            <a:off x="-1815518" y="9354325"/>
            <a:ext cx="978605" cy="1291463"/>
            <a:chOff x="5934266" y="6010274"/>
            <a:chExt cx="1314035" cy="1986892"/>
          </a:xfrm>
        </p:grpSpPr>
        <p:pic>
          <p:nvPicPr>
            <p:cNvPr id="33" name="図 32" descr="ダイアグラム&#10;&#10;自動的に生成された説明">
              <a:extLst>
                <a:ext uri="{FF2B5EF4-FFF2-40B4-BE49-F238E27FC236}">
                  <a16:creationId xmlns:a16="http://schemas.microsoft.com/office/drawing/2014/main" id="{D318B818-83FB-15A0-CB8A-D3C800FDC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0" r="2407" b="38304"/>
            <a:stretch/>
          </p:blipFill>
          <p:spPr>
            <a:xfrm rot="5400000">
              <a:off x="5620018" y="6388127"/>
              <a:ext cx="1923287" cy="1294791"/>
            </a:xfrm>
            <a:prstGeom prst="rect">
              <a:avLst/>
            </a:prstGeom>
          </p:spPr>
        </p:pic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C9CFCF4F-C3C5-4F5A-CEE1-2B7357BAB017}"/>
                </a:ext>
              </a:extLst>
            </p:cNvPr>
            <p:cNvSpPr/>
            <p:nvPr/>
          </p:nvSpPr>
          <p:spPr>
            <a:xfrm>
              <a:off x="5935739" y="6010274"/>
              <a:ext cx="1312562" cy="19271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7AD62C2-756E-4F23-1269-005D95ED5BC2}"/>
              </a:ext>
            </a:extLst>
          </p:cNvPr>
          <p:cNvSpPr/>
          <p:nvPr/>
        </p:nvSpPr>
        <p:spPr>
          <a:xfrm>
            <a:off x="1687338" y="9060778"/>
            <a:ext cx="1950890" cy="15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WordArt 88">
            <a:extLst>
              <a:ext uri="{FF2B5EF4-FFF2-40B4-BE49-F238E27FC236}">
                <a16:creationId xmlns:a16="http://schemas.microsoft.com/office/drawing/2014/main" id="{DD3E5AC2-3BE2-76A4-CD40-ADA0450CDC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112552">
            <a:off x="2003862" y="8457460"/>
            <a:ext cx="1341438" cy="7223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7162"/>
              </a:avLst>
            </a:prstTxWarp>
          </a:bodyPr>
          <a:lstStyle/>
          <a:p>
            <a:pPr algn="ctr" rtl="0">
              <a:buNone/>
            </a:pPr>
            <a:r>
              <a:rPr lang="ja-JP" altLang="en-US" sz="2400" b="1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ちびっこあそびば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927359C-EF4A-68C5-BB82-57D7DCAA1D6F}"/>
              </a:ext>
            </a:extLst>
          </p:cNvPr>
          <p:cNvSpPr txBox="1"/>
          <p:nvPr/>
        </p:nvSpPr>
        <p:spPr>
          <a:xfrm>
            <a:off x="1564419" y="9058550"/>
            <a:ext cx="2123765" cy="14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5/1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15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22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29</a:t>
            </a:r>
            <a:r>
              <a:rPr lang="en-US" altLang="ja-JP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水</a:t>
            </a:r>
            <a:r>
              <a:rPr lang="en-US" altLang="ja-JP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１０：３０～１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場所：荒子公園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対象：乳幼児と保護者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☆お昼ごはんも食べられます。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雨天中止</a:t>
            </a:r>
            <a:endParaRPr lang="en-US" altLang="ja-JP" sz="1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DC52718-3BD6-9673-3D6C-C3B816D03508}"/>
              </a:ext>
            </a:extLst>
          </p:cNvPr>
          <p:cNvSpPr/>
          <p:nvPr/>
        </p:nvSpPr>
        <p:spPr>
          <a:xfrm>
            <a:off x="3716300" y="9076823"/>
            <a:ext cx="1906285" cy="15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WordArt 89">
            <a:extLst>
              <a:ext uri="{FF2B5EF4-FFF2-40B4-BE49-F238E27FC236}">
                <a16:creationId xmlns:a16="http://schemas.microsoft.com/office/drawing/2014/main" id="{999869DD-24D4-E772-AEAA-FDED433EEC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61830">
            <a:off x="5809822" y="8565798"/>
            <a:ext cx="1533525" cy="515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47912"/>
              </a:avLst>
            </a:prstTxWarp>
          </a:bodyPr>
          <a:lstStyle/>
          <a:p>
            <a:pPr algn="ctr" rtl="0">
              <a:buNone/>
            </a:pPr>
            <a:r>
              <a:rPr lang="ja-JP" altLang="en-US" sz="2400" b="1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おひさま広場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3DD3A68-3392-A020-7E44-2A18AE0F01D6}"/>
              </a:ext>
            </a:extLst>
          </p:cNvPr>
          <p:cNvSpPr txBox="1"/>
          <p:nvPr/>
        </p:nvSpPr>
        <p:spPr>
          <a:xfrm>
            <a:off x="3618698" y="9069323"/>
            <a:ext cx="2026540" cy="1541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5/1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22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29</a:t>
            </a:r>
            <a:r>
              <a:rPr lang="en-US" altLang="ja-JP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水</a:t>
            </a:r>
            <a:r>
              <a:rPr lang="en-US" altLang="ja-JP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１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０～１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場所：荒子公園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対象：乳幼児～大人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☆放課後の遊び場。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公園で思いっきり遊ぼう！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雨天中止</a:t>
            </a:r>
            <a:endParaRPr lang="en-US" altLang="ja-JP" sz="1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6078D08-907C-34A2-15A5-1986B38AA8A3}"/>
              </a:ext>
            </a:extLst>
          </p:cNvPr>
          <p:cNvSpPr txBox="1"/>
          <p:nvPr/>
        </p:nvSpPr>
        <p:spPr>
          <a:xfrm>
            <a:off x="5695672" y="9074169"/>
            <a:ext cx="1800493" cy="1541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5/10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24</a:t>
            </a:r>
            <a:r>
              <a:rPr lang="en-US" altLang="ja-JP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金</a:t>
            </a:r>
            <a:r>
              <a:rPr lang="en-US" altLang="ja-JP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０～１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場所：富田公園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対象：乳幼児と保護者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☆天気のいい日は外で遊ぼう！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お昼ごはんも食べられます。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雨天中止</a:t>
            </a:r>
            <a:endParaRPr lang="en-US" altLang="ja-JP" sz="1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WordArt 11">
            <a:extLst>
              <a:ext uri="{FF2B5EF4-FFF2-40B4-BE49-F238E27FC236}">
                <a16:creationId xmlns:a16="http://schemas.microsoft.com/office/drawing/2014/main" id="{2D30E350-7071-2A40-6A77-256DB28FFF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09551">
            <a:off x="3990578" y="8470853"/>
            <a:ext cx="1406525" cy="71437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8458"/>
              </a:avLst>
            </a:prstTxWarp>
          </a:bodyPr>
          <a:lstStyle/>
          <a:p>
            <a:pPr algn="ctr" rtl="0">
              <a:buNone/>
            </a:pPr>
            <a:r>
              <a:rPr lang="ja-JP" altLang="en-US" sz="24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公園で遊ぼう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B220CC0F-DB55-54BA-154B-4914FCFE8392}"/>
              </a:ext>
            </a:extLst>
          </p:cNvPr>
          <p:cNvSpPr/>
          <p:nvPr/>
        </p:nvSpPr>
        <p:spPr>
          <a:xfrm>
            <a:off x="7724029" y="7827890"/>
            <a:ext cx="5432940" cy="581476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A6BD610-6F21-9B17-562D-61656805078F}"/>
              </a:ext>
            </a:extLst>
          </p:cNvPr>
          <p:cNvSpPr txBox="1"/>
          <p:nvPr/>
        </p:nvSpPr>
        <p:spPr>
          <a:xfrm>
            <a:off x="7768798" y="7832008"/>
            <a:ext cx="5440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いどうじどうかんとは？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移動児童館事業として、荒子公園・富田公園での遊び場を開催しています。泥遊びや水遊び、木登り、綱引き、コマにけん玉、おにごっこ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など好きな遊びを好きなようにしています。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才児さんも大歓迎！</a:t>
            </a:r>
            <a:endParaRPr kumimoji="1" lang="ja-JP" altLang="en-US" sz="1000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AF511D1-2861-D915-87CE-3F4596016CB0}"/>
              </a:ext>
            </a:extLst>
          </p:cNvPr>
          <p:cNvSpPr txBox="1"/>
          <p:nvPr/>
        </p:nvSpPr>
        <p:spPr>
          <a:xfrm>
            <a:off x="135921" y="9036115"/>
            <a:ext cx="1452585" cy="1523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いどうじどうかんとは？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移動児童館事業として、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荒子公園・富田公園での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遊び場を開催しています。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泥遊びや水遊び、木登り、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綱引き、コマにけん玉、おに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ごっこ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など好きな遊びを好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きなようにしています。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才児さんも大歓迎！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113B6325-9D86-0AD5-D850-E1D151052D69}"/>
              </a:ext>
            </a:extLst>
          </p:cNvPr>
          <p:cNvSpPr/>
          <p:nvPr/>
        </p:nvSpPr>
        <p:spPr>
          <a:xfrm>
            <a:off x="117133" y="9063375"/>
            <a:ext cx="1472400" cy="1548809"/>
          </a:xfrm>
          <a:prstGeom prst="rect">
            <a:avLst/>
          </a:prstGeom>
          <a:noFill/>
          <a:ln w="6350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9B253474-2B2F-5886-37B3-2D663CFE1213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08" b="94792" l="5051" r="95960">
                        <a14:foregroundMark x1="12121" y1="28125" x2="72222" y2="38542"/>
                        <a14:foregroundMark x1="83333" y1="30208" x2="82323" y2="17708"/>
                        <a14:foregroundMark x1="87374" y1="17708" x2="71717" y2="48958"/>
                        <a14:foregroundMark x1="87374" y1="43750" x2="37374" y2="45833"/>
                        <a14:foregroundMark x1="62626" y1="62500" x2="70202" y2="61458"/>
                        <a14:foregroundMark x1="73232" y1="53125" x2="88384" y2="52083"/>
                        <a14:foregroundMark x1="88384" y1="18750" x2="15657" y2="26042"/>
                        <a14:foregroundMark x1="23232" y1="15625" x2="36364" y2="18750"/>
                        <a14:foregroundMark x1="5051" y1="11458" x2="5051" y2="11458"/>
                        <a14:foregroundMark x1="11111" y1="94792" x2="11111" y2="94792"/>
                        <a14:foregroundMark x1="84848" y1="43750" x2="92424" y2="39583"/>
                        <a14:foregroundMark x1="90909" y1="26042" x2="95960" y2="44792"/>
                        <a14:foregroundMark x1="94949" y1="23958" x2="91919" y2="5208"/>
                        <a14:foregroundMark x1="7071" y1="13542" x2="5051" y2="937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2751">
            <a:off x="-67075" y="8291378"/>
            <a:ext cx="1892145" cy="936000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05C18691-11F7-7641-CB6B-7C251E2A6A07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375" b="89583" l="9596" r="93434">
                        <a14:foregroundMark x1="14646" y1="41667" x2="14646" y2="41667"/>
                        <a14:foregroundMark x1="20202" y1="33333" x2="20202" y2="33333"/>
                        <a14:foregroundMark x1="24242" y1="29167" x2="24242" y2="29167"/>
                        <a14:foregroundMark x1="29293" y1="22917" x2="29293" y2="22917"/>
                        <a14:foregroundMark x1="39899" y1="22917" x2="39899" y2="22917"/>
                        <a14:foregroundMark x1="41414" y1="33333" x2="41414" y2="33333"/>
                        <a14:foregroundMark x1="45455" y1="36458" x2="45455" y2="36458"/>
                        <a14:foregroundMark x1="49495" y1="28125" x2="49495" y2="28125"/>
                        <a14:foregroundMark x1="52020" y1="27083" x2="52020" y2="27083"/>
                        <a14:foregroundMark x1="57071" y1="36458" x2="57071" y2="36458"/>
                        <a14:foregroundMark x1="63131" y1="22917" x2="63131" y2="22917"/>
                        <a14:foregroundMark x1="69192" y1="26042" x2="69192" y2="26042"/>
                        <a14:foregroundMark x1="70707" y1="35417" x2="70707" y2="35417"/>
                        <a14:foregroundMark x1="85354" y1="27083" x2="85354" y2="27083"/>
                        <a14:foregroundMark x1="93434" y1="27083" x2="93434" y2="27083"/>
                        <a14:foregroundMark x1="80303" y1="29167" x2="80303" y2="291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29071"/>
          <a:stretch/>
        </p:blipFill>
        <p:spPr>
          <a:xfrm rot="276441">
            <a:off x="-55698" y="8306773"/>
            <a:ext cx="1885714" cy="648489"/>
          </a:xfrm>
          <a:prstGeom prst="rect">
            <a:avLst/>
          </a:prstGeom>
        </p:spPr>
      </p:pic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86A197B-9972-3351-0EBC-591CDD5BE0FC}"/>
              </a:ext>
            </a:extLst>
          </p:cNvPr>
          <p:cNvSpPr/>
          <p:nvPr/>
        </p:nvSpPr>
        <p:spPr>
          <a:xfrm>
            <a:off x="116373" y="6541396"/>
            <a:ext cx="2322312" cy="1695586"/>
          </a:xfrm>
          <a:prstGeom prst="rect">
            <a:avLst/>
          </a:prstGeom>
          <a:noFill/>
          <a:ln w="9525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5C0758D0-68B8-08B5-D362-3A265C75F2D8}"/>
              </a:ext>
            </a:extLst>
          </p:cNvPr>
          <p:cNvSpPr/>
          <p:nvPr/>
        </p:nvSpPr>
        <p:spPr>
          <a:xfrm>
            <a:off x="2555143" y="6545719"/>
            <a:ext cx="2697185" cy="1695586"/>
          </a:xfrm>
          <a:prstGeom prst="rect">
            <a:avLst/>
          </a:prstGeom>
          <a:noFill/>
          <a:ln w="9525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134F3560-CE9F-E608-3564-17375DD774D2}"/>
              </a:ext>
            </a:extLst>
          </p:cNvPr>
          <p:cNvSpPr/>
          <p:nvPr/>
        </p:nvSpPr>
        <p:spPr>
          <a:xfrm>
            <a:off x="5368787" y="6537628"/>
            <a:ext cx="2083438" cy="1695586"/>
          </a:xfrm>
          <a:prstGeom prst="rect">
            <a:avLst/>
          </a:prstGeom>
          <a:noFill/>
          <a:ln w="9525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20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C512D662-B290-A27A-9DF3-1E23D10B7E4B}"/>
              </a:ext>
            </a:extLst>
          </p:cNvPr>
          <p:cNvCxnSpPr>
            <a:cxnSpLocks/>
          </p:cNvCxnSpPr>
          <p:nvPr/>
        </p:nvCxnSpPr>
        <p:spPr>
          <a:xfrm>
            <a:off x="2109015" y="4753648"/>
            <a:ext cx="5091242" cy="0"/>
          </a:xfrm>
          <a:prstGeom prst="line">
            <a:avLst/>
          </a:prstGeom>
          <a:ln w="571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B9CE0D-FF3D-E9E5-A89A-206063F0846F}"/>
              </a:ext>
            </a:extLst>
          </p:cNvPr>
          <p:cNvSpPr txBox="1"/>
          <p:nvPr/>
        </p:nvSpPr>
        <p:spPr>
          <a:xfrm>
            <a:off x="9553517" y="8375460"/>
            <a:ext cx="2736900" cy="9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２日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火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１０：００～１１：３０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対象：乳幼児親子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B6E3D05-8C39-5992-EAB8-68D64B63A25D}"/>
              </a:ext>
            </a:extLst>
          </p:cNvPr>
          <p:cNvSpPr/>
          <p:nvPr/>
        </p:nvSpPr>
        <p:spPr>
          <a:xfrm>
            <a:off x="229558" y="5162268"/>
            <a:ext cx="3857166" cy="1538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B8253F8B-9F1E-9EE5-0698-A85B09728732}"/>
              </a:ext>
            </a:extLst>
          </p:cNvPr>
          <p:cNvSpPr/>
          <p:nvPr/>
        </p:nvSpPr>
        <p:spPr>
          <a:xfrm>
            <a:off x="185489" y="874159"/>
            <a:ext cx="3503417" cy="12963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ダイアグラム, 設計図&#10;&#10;自動的に生成された説明">
            <a:extLst>
              <a:ext uri="{FF2B5EF4-FFF2-40B4-BE49-F238E27FC236}">
                <a16:creationId xmlns:a16="http://schemas.microsoft.com/office/drawing/2014/main" id="{84D14CE9-7D3E-CDCD-31BC-58BC4BE5F0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23" b="82439" l="70951" r="82106">
                        <a14:foregroundMark x1="76024" y1="66243" x2="75768" y2="75560"/>
                        <a14:foregroundMark x1="75640" y1="64791" x2="75512" y2="70901"/>
                        <a14:foregroundMark x1="76493" y1="63944" x2="75512" y2="65336"/>
                        <a14:foregroundMark x1="73848" y1="71264" x2="75512" y2="76951"/>
                        <a14:foregroundMark x1="75640" y1="68361" x2="78157" y2="74834"/>
                        <a14:foregroundMark x1="76877" y1="67151" x2="76877" y2="69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57" t="59359" r="16500" b="14996"/>
          <a:stretch/>
        </p:blipFill>
        <p:spPr>
          <a:xfrm rot="1092762">
            <a:off x="-1112159" y="7602030"/>
            <a:ext cx="744067" cy="965091"/>
          </a:xfrm>
          <a:prstGeom prst="rect">
            <a:avLst/>
          </a:prstGeom>
        </p:spPr>
      </p:pic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C62671D7-2971-FF37-6526-54B796F93F20}"/>
              </a:ext>
            </a:extLst>
          </p:cNvPr>
          <p:cNvSpPr/>
          <p:nvPr/>
        </p:nvSpPr>
        <p:spPr>
          <a:xfrm>
            <a:off x="3978414" y="4622159"/>
            <a:ext cx="3185703" cy="1562955"/>
          </a:xfrm>
          <a:prstGeom prst="wedgeEllipseCallout">
            <a:avLst>
              <a:gd name="adj1" fmla="val -60220"/>
              <a:gd name="adj2" fmla="val 282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E885351-B1DE-8E80-A77D-FF266EF46CC9}"/>
              </a:ext>
            </a:extLst>
          </p:cNvPr>
          <p:cNvSpPr txBox="1"/>
          <p:nvPr/>
        </p:nvSpPr>
        <p:spPr>
          <a:xfrm>
            <a:off x="116469" y="4413102"/>
            <a:ext cx="220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中高生向け</a:t>
            </a:r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6AA832C2-C7E7-BA20-9396-C0B1B5C24555}"/>
              </a:ext>
            </a:extLst>
          </p:cNvPr>
          <p:cNvCxnSpPr>
            <a:cxnSpLocks/>
          </p:cNvCxnSpPr>
          <p:nvPr/>
        </p:nvCxnSpPr>
        <p:spPr>
          <a:xfrm>
            <a:off x="1929049" y="7815449"/>
            <a:ext cx="7005094" cy="0"/>
          </a:xfrm>
          <a:prstGeom prst="line">
            <a:avLst/>
          </a:prstGeom>
          <a:ln w="571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ABC699-A947-A2B4-37F5-5DF319085541}"/>
              </a:ext>
            </a:extLst>
          </p:cNvPr>
          <p:cNvSpPr txBox="1"/>
          <p:nvPr/>
        </p:nvSpPr>
        <p:spPr>
          <a:xfrm>
            <a:off x="4456073" y="5162268"/>
            <a:ext cx="2168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“ダンスをしたい！”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“映画を観たい！”など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中高生タイムにやりたいことを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随時募集中！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03F9D-C40D-2F3B-D501-E84E9D87F700}"/>
              </a:ext>
            </a:extLst>
          </p:cNvPr>
          <p:cNvSpPr txBox="1"/>
          <p:nvPr/>
        </p:nvSpPr>
        <p:spPr>
          <a:xfrm>
            <a:off x="404783" y="692231"/>
            <a:ext cx="1471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アートひろば</a:t>
            </a: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3CB1D208-ACD2-CE34-1D32-4D781653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185" y="10063755"/>
            <a:ext cx="3943350" cy="125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18" descr="ダイアグラム, 設計図&#10;&#10;自動的に生成された説明">
            <a:extLst>
              <a:ext uri="{FF2B5EF4-FFF2-40B4-BE49-F238E27FC236}">
                <a16:creationId xmlns:a16="http://schemas.microsoft.com/office/drawing/2014/main" id="{4C53BFF5-99D6-6160-E314-B5B80BF9BD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359" b="97373" l="1717" r="15450">
                        <a14:foregroundMark x1="8831" y1="82275" x2="9727" y2="83061"/>
                        <a14:foregroundMark x1="10282" y1="82275" x2="10794" y2="84332"/>
                        <a14:foregroundMark x1="10794" y1="82033" x2="6698" y2="83787"/>
                        <a14:foregroundMark x1="7765" y1="81549" x2="9898" y2="85844"/>
                        <a14:foregroundMark x1="11860" y1="82154" x2="7082" y2="82577"/>
                        <a14:foregroundMark x1="10026" y1="81065" x2="7509" y2="82819"/>
                        <a14:foregroundMark x1="8916" y1="80944" x2="8063" y2="84815"/>
                        <a14:foregroundMark x1="8746" y1="85723" x2="7423" y2="83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732" r="82833"/>
          <a:stretch/>
        </p:blipFill>
        <p:spPr>
          <a:xfrm>
            <a:off x="10595787" y="7844453"/>
            <a:ext cx="830796" cy="896467"/>
          </a:xfrm>
          <a:prstGeom prst="rect">
            <a:avLst/>
          </a:prstGeom>
        </p:spPr>
      </p:pic>
      <p:pic>
        <p:nvPicPr>
          <p:cNvPr id="21" name="図 20" descr="ダイアグラム, 設計図&#10;&#10;自動的に生成された説明">
            <a:extLst>
              <a:ext uri="{FF2B5EF4-FFF2-40B4-BE49-F238E27FC236}">
                <a16:creationId xmlns:a16="http://schemas.microsoft.com/office/drawing/2014/main" id="{33DB6F23-E611-1C3C-AD98-CF535D16CB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09" b="81900" l="24688" r="36860">
                        <a14:foregroundMark x1="29650" y1="72172" x2="29480" y2="75620"/>
                        <a14:foregroundMark x1="29352" y1="70841" x2="29352" y2="70599"/>
                        <a14:foregroundMark x1="28669" y1="71204" x2="30162" y2="75802"/>
                        <a14:foregroundMark x1="29394" y1="70901" x2="29949" y2="76407"/>
                        <a14:foregroundMark x1="28754" y1="70538" x2="31271" y2="75318"/>
                        <a14:foregroundMark x1="27517" y1="70659" x2="27645" y2="74652"/>
                        <a14:foregroundMark x1="29437" y1="69933" x2="31186" y2="75560"/>
                        <a14:foregroundMark x1="28541" y1="69389" x2="28157" y2="74410"/>
                        <a14:foregroundMark x1="25597" y1="72535" x2="26195" y2="72474"/>
                        <a14:foregroundMark x1="27005" y1="70720" x2="27474" y2="75802"/>
                        <a14:foregroundMark x1="29821" y1="70357" x2="31271" y2="75197"/>
                        <a14:foregroundMark x1="32679" y1="75076" x2="31229" y2="75681"/>
                        <a14:foregroundMark x1="31698" y1="71930" x2="30333" y2="69026"/>
                        <a14:foregroundMark x1="33191" y1="74531" x2="31186" y2="77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67" t="65373" r="61618" b="16264"/>
          <a:stretch/>
        </p:blipFill>
        <p:spPr>
          <a:xfrm flipH="1">
            <a:off x="9716470" y="7738790"/>
            <a:ext cx="475918" cy="405073"/>
          </a:xfrm>
          <a:prstGeom prst="rect">
            <a:avLst/>
          </a:prstGeom>
        </p:spPr>
      </p:pic>
      <p:pic>
        <p:nvPicPr>
          <p:cNvPr id="22" name="図 21" descr="ダイアグラム, 設計図&#10;&#10;自動的に生成された説明">
            <a:extLst>
              <a:ext uri="{FF2B5EF4-FFF2-40B4-BE49-F238E27FC236}">
                <a16:creationId xmlns:a16="http://schemas.microsoft.com/office/drawing/2014/main" id="{AACD312D-A894-CFC5-D409-220377F415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468" b="81186" l="38524" r="49317">
                        <a14:foregroundMark x1="43131" y1="61645" x2="43259" y2="72837"/>
                        <a14:foregroundMark x1="43473" y1="61464" x2="44454" y2="70841"/>
                        <a14:foregroundMark x1="43942" y1="60315" x2="43473" y2="63944"/>
                        <a14:foregroundMark x1="44625" y1="62311" x2="43302" y2="66667"/>
                        <a14:foregroundMark x1="43387" y1="59468" x2="43387" y2="59468"/>
                        <a14:foregroundMark x1="43814" y1="65094" x2="46374" y2="75318"/>
                        <a14:foregroundMark x1="46374" y1="75318" x2="46374" y2="75499"/>
                        <a14:foregroundMark x1="43003" y1="68724" x2="43430" y2="75136"/>
                        <a14:foregroundMark x1="44497" y1="65880" x2="45563" y2="75076"/>
                        <a14:foregroundMark x1="45563" y1="75076" x2="45435" y2="75923"/>
                        <a14:foregroundMark x1="42321" y1="67756" x2="41809" y2="72837"/>
                        <a14:foregroundMark x1="39590" y1="69087" x2="40785" y2="69389"/>
                        <a14:foregroundMark x1="41980" y1="73563" x2="44198" y2="76830"/>
                        <a14:foregroundMark x1="47014" y1="75076" x2="45435" y2="76891"/>
                        <a14:foregroundMark x1="45051" y1="79855" x2="45009" y2="80278"/>
                        <a14:foregroundMark x1="44113" y1="81186" x2="44113" y2="81186"/>
                        <a14:foregroundMark x1="44795" y1="80762" x2="44795" y2="80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98" t="57072" r="49249" b="16659"/>
          <a:stretch/>
        </p:blipFill>
        <p:spPr>
          <a:xfrm flipH="1">
            <a:off x="10265037" y="7579992"/>
            <a:ext cx="439089" cy="600164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F27B2EE-036D-D3BF-640C-9B7B30EDE064}"/>
              </a:ext>
            </a:extLst>
          </p:cNvPr>
          <p:cNvSpPr txBox="1"/>
          <p:nvPr/>
        </p:nvSpPr>
        <p:spPr>
          <a:xfrm>
            <a:off x="118968" y="180144"/>
            <a:ext cx="252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小中学生向け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83AECD4B-34E4-9C6F-E6D4-7AE718C561A2}"/>
              </a:ext>
            </a:extLst>
          </p:cNvPr>
          <p:cNvCxnSpPr>
            <a:cxnSpLocks/>
          </p:cNvCxnSpPr>
          <p:nvPr/>
        </p:nvCxnSpPr>
        <p:spPr>
          <a:xfrm flipV="1">
            <a:off x="2653259" y="520690"/>
            <a:ext cx="4549498" cy="25807"/>
          </a:xfrm>
          <a:prstGeom prst="line">
            <a:avLst/>
          </a:prstGeom>
          <a:ln w="571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FF0D45-421F-4EB0-7C4D-CF44EB90F6CD}"/>
              </a:ext>
            </a:extLst>
          </p:cNvPr>
          <p:cNvSpPr txBox="1"/>
          <p:nvPr/>
        </p:nvSpPr>
        <p:spPr>
          <a:xfrm>
            <a:off x="324878" y="1034059"/>
            <a:ext cx="31624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kumimoji="1" lang="ja-JP" altLang="en-US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kumimoji="1" lang="en-US" altLang="ja-JP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26</a:t>
            </a:r>
            <a:r>
              <a:rPr kumimoji="1" lang="ja-JP" altLang="en-US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日（日）　</a:t>
            </a:r>
            <a:r>
              <a:rPr kumimoji="1" lang="en-US" altLang="ja-JP" sz="1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kumimoji="1" lang="ja-JP" altLang="en-US" sz="1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</a:t>
            </a:r>
            <a:r>
              <a:rPr kumimoji="1" lang="en-US" altLang="ja-JP" sz="1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00</a:t>
            </a:r>
            <a:r>
              <a:rPr kumimoji="1" lang="ja-JP" altLang="en-US" sz="1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sz="1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</a:t>
            </a:r>
            <a:r>
              <a:rPr kumimoji="1" lang="ja-JP" altLang="en-US" sz="1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</a:t>
            </a:r>
            <a:r>
              <a:rPr kumimoji="1" lang="en-US" altLang="ja-JP" sz="1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00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6CB4F05-6A95-9386-B212-8A196EAB6F40}"/>
              </a:ext>
            </a:extLst>
          </p:cNvPr>
          <p:cNvSpPr txBox="1"/>
          <p:nvPr/>
        </p:nvSpPr>
        <p:spPr>
          <a:xfrm>
            <a:off x="289253" y="4987900"/>
            <a:ext cx="36399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リバーティーンズタイム</a:t>
            </a:r>
            <a:r>
              <a:rPr kumimoji="1" lang="ja-JP" altLang="en-US" sz="9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（中高生タイム）</a:t>
            </a:r>
            <a:endParaRPr kumimoji="1" lang="en-US" altLang="ja-JP" sz="900" dirty="0">
              <a:latin typeface="07ラノベPOP" panose="02000800000000000000" pitchFamily="50" charset="-128"/>
              <a:ea typeface="07ラノベPOP" panose="020008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753EDD6-E73F-1E29-8B57-B78F2AB3F635}"/>
              </a:ext>
            </a:extLst>
          </p:cNvPr>
          <p:cNvSpPr txBox="1"/>
          <p:nvPr/>
        </p:nvSpPr>
        <p:spPr>
          <a:xfrm>
            <a:off x="308763" y="5415567"/>
            <a:ext cx="3711407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5/5</a:t>
            </a:r>
            <a:r>
              <a:rPr kumimoji="1" lang="ja-JP" altLang="en-US" sz="16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・</a:t>
            </a:r>
            <a:r>
              <a:rPr kumimoji="1" lang="en-US" altLang="ja-JP" sz="16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11</a:t>
            </a:r>
            <a:r>
              <a:rPr kumimoji="1" lang="ja-JP" altLang="en-US" sz="16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・</a:t>
            </a:r>
            <a:r>
              <a:rPr kumimoji="1" lang="en-US" altLang="ja-JP" sz="16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18</a:t>
            </a:r>
            <a:r>
              <a:rPr kumimoji="1" lang="ja-JP" altLang="en-US" sz="16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・</a:t>
            </a:r>
            <a:r>
              <a:rPr kumimoji="1" lang="en-US" altLang="ja-JP" sz="16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19</a:t>
            </a:r>
            <a:r>
              <a:rPr kumimoji="1" lang="ja-JP" altLang="en-US" sz="16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・</a:t>
            </a:r>
            <a:r>
              <a:rPr kumimoji="1" lang="en-US" altLang="ja-JP" sz="16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25</a:t>
            </a:r>
            <a:r>
              <a:rPr kumimoji="1" lang="ja-JP" altLang="en-US" sz="16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・</a:t>
            </a:r>
            <a:r>
              <a:rPr kumimoji="1" lang="en-US" altLang="ja-JP" sz="16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26</a:t>
            </a:r>
          </a:p>
          <a:p>
            <a:endParaRPr kumimoji="1" lang="en-US" altLang="ja-JP" sz="1600" dirty="0">
              <a:latin typeface="07ラノベPOP" panose="02000800000000000000" pitchFamily="50" charset="-128"/>
              <a:ea typeface="07ラノベPOP" panose="02000800000000000000" pitchFamily="50" charset="-128"/>
            </a:endParaRPr>
          </a:p>
          <a:p>
            <a:r>
              <a:rPr kumimoji="1" lang="ja-JP" altLang="en-US" sz="13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時間：</a:t>
            </a:r>
            <a:r>
              <a:rPr kumimoji="1" lang="en-US" altLang="ja-JP" sz="13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17</a:t>
            </a:r>
            <a:r>
              <a:rPr kumimoji="1" lang="ja-JP" altLang="en-US" sz="13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時から</a:t>
            </a:r>
            <a:r>
              <a:rPr kumimoji="1" lang="en-US" altLang="ja-JP" sz="13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19</a:t>
            </a:r>
            <a:r>
              <a:rPr kumimoji="1" lang="ja-JP" altLang="en-US" sz="13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時まで</a:t>
            </a:r>
            <a:endParaRPr kumimoji="1" lang="en-US" altLang="ja-JP" sz="1300" dirty="0">
              <a:latin typeface="07ラノベPOP" panose="02000800000000000000" pitchFamily="50" charset="-128"/>
              <a:ea typeface="07ラノベPOP" panose="020008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3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対象：中学生～高校生世代</a:t>
            </a:r>
            <a:r>
              <a:rPr kumimoji="1" lang="en-US" altLang="ja-JP" sz="13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(18</a:t>
            </a:r>
            <a:r>
              <a:rPr kumimoji="1" lang="ja-JP" altLang="en-US" sz="13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才まで</a:t>
            </a:r>
            <a:r>
              <a:rPr kumimoji="1" lang="en-US" altLang="ja-JP" sz="13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)</a:t>
            </a:r>
          </a:p>
          <a:p>
            <a:r>
              <a:rPr kumimoji="1" lang="ja-JP" altLang="en-US" sz="1300" dirty="0">
                <a:latin typeface="07ラノベPOP" panose="02000800000000000000" pitchFamily="50" charset="-128"/>
                <a:ea typeface="07ラノベPOP" panose="02000800000000000000" pitchFamily="50" charset="-128"/>
              </a:rPr>
              <a:t>内容：中高生だけの時間で自由に過ごせます。</a:t>
            </a:r>
            <a:endParaRPr kumimoji="1" lang="en-US" altLang="ja-JP" sz="1300" dirty="0">
              <a:latin typeface="07ラノベPOP" panose="02000800000000000000" pitchFamily="50" charset="-128"/>
              <a:ea typeface="07ラノベPOP" panose="020008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A957FA3-BAAD-BDD2-BB84-F7106DEEC12D}"/>
              </a:ext>
            </a:extLst>
          </p:cNvPr>
          <p:cNvSpPr txBox="1"/>
          <p:nvPr/>
        </p:nvSpPr>
        <p:spPr>
          <a:xfrm>
            <a:off x="4456073" y="4823333"/>
            <a:ext cx="2726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リバーティーンズ企画 </a:t>
            </a:r>
            <a:endParaRPr kumimoji="1"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募集中！！</a:t>
            </a:r>
            <a:endParaRPr kumimoji="1"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4" name="図 53" descr="ダイアグラム&#10;&#10;自動的に生成された説明">
            <a:extLst>
              <a:ext uri="{FF2B5EF4-FFF2-40B4-BE49-F238E27FC236}">
                <a16:creationId xmlns:a16="http://schemas.microsoft.com/office/drawing/2014/main" id="{20530E5A-819E-B2D1-54E0-76A8FD541E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56" b="45554" l="63311" r="91809">
                        <a14:foregroundMark x1="80845" y1="10405" x2="80845" y2="16394"/>
                        <a14:foregroundMark x1="79138" y1="7441" x2="78541" y2="11615"/>
                        <a14:foregroundMark x1="75683" y1="8530" x2="76024" y2="11010"/>
                        <a14:foregroundMark x1="72824" y1="8651" x2="72952" y2="9377"/>
                        <a14:foregroundMark x1="79821" y1="4900" x2="79821" y2="4900"/>
                        <a14:foregroundMark x1="79480" y1="4840" x2="79480" y2="4840"/>
                        <a14:foregroundMark x1="79437" y1="4416" x2="79437" y2="4416"/>
                        <a14:foregroundMark x1="69710" y1="10950" x2="71331" y2="14459"/>
                        <a14:foregroundMark x1="65657" y1="17060" x2="67875" y2="19177"/>
                        <a14:foregroundMark x1="64462" y1="20871" x2="66169" y2="22626"/>
                        <a14:foregroundMark x1="68131" y1="26134" x2="65614" y2="25650"/>
                        <a14:foregroundMark x1="63353" y1="21355" x2="63353" y2="21355"/>
                        <a14:foregroundMark x1="88951" y1="23412" x2="87457" y2="24198"/>
                        <a14:foregroundMark x1="89121" y1="28070" x2="86305" y2="27465"/>
                        <a14:foregroundMark x1="91382" y1="22081" x2="91382" y2="22081"/>
                        <a14:foregroundMark x1="91809" y1="22081" x2="91809" y2="22081"/>
                        <a14:foregroundMark x1="79010" y1="37871" x2="79266" y2="40532"/>
                        <a14:foregroundMark x1="80674" y1="36963" x2="82125" y2="40956"/>
                        <a14:foregroundMark x1="76493" y1="38173" x2="76451" y2="39806"/>
                        <a14:foregroundMark x1="74957" y1="37145" x2="73848" y2="40472"/>
                        <a14:foregroundMark x1="76195" y1="45554" x2="76195" y2="45554"/>
                        <a14:foregroundMark x1="79437" y1="44767" x2="79437" y2="45493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94" t="1861" r="6285" b="52213"/>
          <a:stretch/>
        </p:blipFill>
        <p:spPr>
          <a:xfrm>
            <a:off x="8901380" y="672769"/>
            <a:ext cx="631798" cy="647088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FFF0CFF3-65DA-F348-1DCD-407D85146DC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58" b="27563" l="18494" r="33773">
                        <a14:foregroundMark x1="23294" y1="10889" x2="27261" y2="18330"/>
                        <a14:foregroundMark x1="30162" y1="10889" x2="29522" y2="13370"/>
                        <a14:foregroundMark x1="22739" y1="7683" x2="26024" y2="14580"/>
                        <a14:foregroundMark x1="32295" y1="9982" x2="28840" y2="10768"/>
                        <a14:foregroundMark x1="23208" y1="7381" x2="23123" y2="14580"/>
                        <a14:foregroundMark x1="23805" y1="17786" x2="21416" y2="20024"/>
                        <a14:foregroundMark x1="21672" y1="7683" x2="21758" y2="12160"/>
                        <a14:foregroundMark x1="31911" y1="9498" x2="28968" y2="12462"/>
                        <a14:foregroundMark x1="23336" y1="6413" x2="23976" y2="8046"/>
                        <a14:foregroundMark x1="30333" y1="7925" x2="28968" y2="13007"/>
                        <a14:foregroundMark x1="31911" y1="9014" x2="28626" y2="7562"/>
                        <a14:foregroundMark x1="29181" y1="18270" x2="30845" y2="21718"/>
                        <a14:foregroundMark x1="32423" y1="9135" x2="31058" y2="14580"/>
                        <a14:foregroundMark x1="29735" y1="18088" x2="31058" y2="21960"/>
                        <a14:foregroundMark x1="33234" y1="11676" x2="33703" y2="12946"/>
                        <a14:foregroundMark x1="28968" y1="17181" x2="29821" y2="22747"/>
                        <a14:foregroundMark x1="29437" y1="15850" x2="30759" y2="17907"/>
                        <a14:foregroundMark x1="25555" y1="17604" x2="25597" y2="23049"/>
                        <a14:foregroundMark x1="25896" y1="16515" x2="20862" y2="19540"/>
                      </a14:backgroundRemoval>
                    </a14:imgEffect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84" t="1907" r="64317" b="69586"/>
          <a:stretch/>
        </p:blipFill>
        <p:spPr>
          <a:xfrm rot="15489547">
            <a:off x="9899107" y="2669971"/>
            <a:ext cx="731861" cy="770353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B5EF99B3-8528-224E-6D7B-1F4C2B26D76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961" b="36842" l="36647" r="59002">
                        <a14:foregroundMark x1="48464" y1="9316" x2="50043" y2="19298"/>
                        <a14:foregroundMark x1="50043" y1="19298" x2="50043" y2="19298"/>
                        <a14:foregroundMark x1="40145" y1="13733" x2="49531" y2="20266"/>
                        <a14:foregroundMark x1="57679" y1="16455" x2="51621" y2="20811"/>
                        <a14:foregroundMark x1="37543" y1="11010" x2="36689" y2="11494"/>
                        <a14:foregroundMark x1="41596" y1="24803" x2="49403" y2="21174"/>
                        <a14:foregroundMark x1="49957" y1="26134" x2="49957" y2="31821"/>
                        <a14:foregroundMark x1="52602" y1="22686" x2="56741" y2="26558"/>
                        <a14:foregroundMark x1="51749" y1="4961" x2="51749" y2="4961"/>
                        <a14:foregroundMark x1="50256" y1="34604" x2="49829" y2="36842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04" t="2530" r="38265" b="60753"/>
          <a:stretch/>
        </p:blipFill>
        <p:spPr>
          <a:xfrm rot="18789644">
            <a:off x="9076084" y="1675220"/>
            <a:ext cx="721876" cy="70185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4482801-6571-0499-2E3F-ACE696699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33" y="1600294"/>
            <a:ext cx="313143" cy="31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1DA766-58FA-2400-F7E8-D693FF6996C3}"/>
              </a:ext>
            </a:extLst>
          </p:cNvPr>
          <p:cNvSpPr txBox="1"/>
          <p:nvPr/>
        </p:nvSpPr>
        <p:spPr>
          <a:xfrm>
            <a:off x="542802" y="1350138"/>
            <a:ext cx="2858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・内   容　針を使って手作り小物等を作ります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・講   師　ばぁば工房のみなさん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・定   員　</a:t>
            </a:r>
            <a:r>
              <a:rPr kumimoji="1" lang="en-US" altLang="ja-JP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・持ち物　なし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Picture 4" descr="糸と針のイラスト">
            <a:extLst>
              <a:ext uri="{FF2B5EF4-FFF2-40B4-BE49-F238E27FC236}">
                <a16:creationId xmlns:a16="http://schemas.microsoft.com/office/drawing/2014/main" id="{E91F37FE-0DDF-789B-1B8F-52FC19ABD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6561">
            <a:off x="3053689" y="1376618"/>
            <a:ext cx="779428" cy="77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333EBBF-0629-82F3-D2D1-DC003C4C9987}"/>
              </a:ext>
            </a:extLst>
          </p:cNvPr>
          <p:cNvSpPr txBox="1"/>
          <p:nvPr/>
        </p:nvSpPr>
        <p:spPr>
          <a:xfrm>
            <a:off x="8199430" y="6097371"/>
            <a:ext cx="5964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中川区内の子育て支援施設が集まり、人形劇や手遊び、体操などをします♪</a:t>
            </a:r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様々な拠点に出逢えますので、はじめてのお友達もお誘いあわせの上、遊びに来てください☆彡</a:t>
            </a:r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07FC865-C5A3-775A-468D-E39B05898F8D}"/>
              </a:ext>
            </a:extLst>
          </p:cNvPr>
          <p:cNvSpPr/>
          <p:nvPr/>
        </p:nvSpPr>
        <p:spPr>
          <a:xfrm>
            <a:off x="3905004" y="871584"/>
            <a:ext cx="3414899" cy="12963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4303D55-8DCC-2292-5E2B-1958BA51A64A}"/>
              </a:ext>
            </a:extLst>
          </p:cNvPr>
          <p:cNvSpPr txBox="1"/>
          <p:nvPr/>
        </p:nvSpPr>
        <p:spPr>
          <a:xfrm>
            <a:off x="4095408" y="690839"/>
            <a:ext cx="13630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交流ひろば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457E88E-9D9F-19CD-CC7F-FBDF57477D65}"/>
              </a:ext>
            </a:extLst>
          </p:cNvPr>
          <p:cNvSpPr txBox="1"/>
          <p:nvPr/>
        </p:nvSpPr>
        <p:spPr>
          <a:xfrm>
            <a:off x="8586678" y="4782460"/>
            <a:ext cx="2130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ボッチャやモルックであそぼう☆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小中学生以外も大歓迎！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79BF58B-279B-6C3B-2C4A-A60CF3C2FCBD}"/>
              </a:ext>
            </a:extLst>
          </p:cNvPr>
          <p:cNvSpPr txBox="1"/>
          <p:nvPr/>
        </p:nvSpPr>
        <p:spPr>
          <a:xfrm>
            <a:off x="4575874" y="1423140"/>
            <a:ext cx="254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ボッチャやモルックであそぼう☆</a:t>
            </a:r>
            <a:endParaRPr kumimoji="1"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小中学生以外も大歓迎！</a:t>
            </a:r>
            <a:endParaRPr kumimoji="1"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050" name="Picture 2" descr="ボッチャのイラスト（パラリンピック）">
            <a:extLst>
              <a:ext uri="{FF2B5EF4-FFF2-40B4-BE49-F238E27FC236}">
                <a16:creationId xmlns:a16="http://schemas.microsoft.com/office/drawing/2014/main" id="{E4F75E8B-B627-469C-549E-684CBA1D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414" y="1275311"/>
            <a:ext cx="456656" cy="55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モルックのイラスト（女性）">
            <a:extLst>
              <a:ext uri="{FF2B5EF4-FFF2-40B4-BE49-F238E27FC236}">
                <a16:creationId xmlns:a16="http://schemas.microsoft.com/office/drawing/2014/main" id="{366EF339-5F81-0751-5B28-7E60548D9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81" y="1295041"/>
            <a:ext cx="529886" cy="5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DA9063-875A-D398-06C3-2DB41E688886}"/>
              </a:ext>
            </a:extLst>
          </p:cNvPr>
          <p:cNvSpPr txBox="1"/>
          <p:nvPr/>
        </p:nvSpPr>
        <p:spPr>
          <a:xfrm>
            <a:off x="9937483" y="9503043"/>
            <a:ext cx="38788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気軽に、ゆるーく、防災についてお話ししてみませんか。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自分に合ったやり方がみつかるかもしれません。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日常に防災を。防災をカジュアルに。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EFDD2EA9-9F38-F904-6288-A9C319CEA07F}"/>
              </a:ext>
            </a:extLst>
          </p:cNvPr>
          <p:cNvSpPr txBox="1"/>
          <p:nvPr/>
        </p:nvSpPr>
        <p:spPr>
          <a:xfrm>
            <a:off x="9620888" y="6894160"/>
            <a:ext cx="13609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防災ニモナルグッズ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があるんです！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47BCBA79-646C-72B8-A7C4-AB092792588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r="18592" b="8706"/>
          <a:stretch/>
        </p:blipFill>
        <p:spPr>
          <a:xfrm>
            <a:off x="8006232" y="7283766"/>
            <a:ext cx="733663" cy="595482"/>
          </a:xfrm>
          <a:prstGeom prst="rect">
            <a:avLst/>
          </a:prstGeom>
        </p:spPr>
      </p:pic>
      <p:sp>
        <p:nvSpPr>
          <p:cNvPr id="25" name="AutoShape 53">
            <a:extLst>
              <a:ext uri="{FF2B5EF4-FFF2-40B4-BE49-F238E27FC236}">
                <a16:creationId xmlns:a16="http://schemas.microsoft.com/office/drawing/2014/main" id="{02AB1A35-EE8B-9EDD-3566-B93C4BEF0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2489" y="8399298"/>
            <a:ext cx="2160000" cy="2160000"/>
          </a:xfrm>
          <a:prstGeom prst="roundRect">
            <a:avLst>
              <a:gd name="adj" fmla="val 0"/>
            </a:avLst>
          </a:prstGeom>
          <a:noFill/>
          <a:ln w="19050" algn="ctr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BF49D70-0C33-02E7-F91F-1C78BC66E637}"/>
              </a:ext>
            </a:extLst>
          </p:cNvPr>
          <p:cNvSpPr txBox="1"/>
          <p:nvPr/>
        </p:nvSpPr>
        <p:spPr>
          <a:xfrm>
            <a:off x="7731429" y="8863434"/>
            <a:ext cx="21577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10/27(</a:t>
            </a:r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金</a:t>
            </a:r>
            <a:r>
              <a:rPr lang="en-US" altLang="ja-JP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１０：３０～１２：００</a:t>
            </a:r>
            <a:endParaRPr lang="en-US" altLang="ja-JP" sz="1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中川区エリア支援保育所の保育士さんが来てくれます。フリートーク、食についての悩みや成長についての不安、お母さんご自身のモヤモヤ、その他どんな内容でもざっくばらんにお話しましょう。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　象：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才児と保護者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3FBAA4CD-7C2E-46DD-48B0-2EB063CED3C5}"/>
              </a:ext>
            </a:extLst>
          </p:cNvPr>
          <p:cNvSpPr/>
          <p:nvPr/>
        </p:nvSpPr>
        <p:spPr>
          <a:xfrm>
            <a:off x="7788225" y="8406441"/>
            <a:ext cx="20441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エリア支援保育士さん</a:t>
            </a:r>
            <a:endParaRPr lang="en-US" altLang="ja-JP" sz="1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lang="ja-JP" altLang="en-US" sz="1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とのおはなし会</a:t>
            </a:r>
            <a:endParaRPr lang="ja-JP" altLang="en-US" sz="1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FB69D8B-A40D-DD56-4430-BF9234AF37A0}"/>
              </a:ext>
            </a:extLst>
          </p:cNvPr>
          <p:cNvSpPr/>
          <p:nvPr/>
        </p:nvSpPr>
        <p:spPr>
          <a:xfrm>
            <a:off x="-6284010" y="2587640"/>
            <a:ext cx="5511445" cy="41549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1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★ エリア支援保育士さんとのおはなし会 ★</a:t>
            </a:r>
            <a:endParaRPr lang="ja-JP" altLang="en-US" sz="21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033" name="図 1032" descr="ダイアグラム&#10;&#10;自動的に生成された説明">
            <a:extLst>
              <a:ext uri="{FF2B5EF4-FFF2-40B4-BE49-F238E27FC236}">
                <a16:creationId xmlns:a16="http://schemas.microsoft.com/office/drawing/2014/main" id="{B3924E62-5EB0-B323-F347-2B8FD9F5558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5966" b="34355" l="45359" r="64201">
                        <a14:foregroundMark x1="54571" y1="22986" x2="52756" y2="25606"/>
                        <a14:foregroundMark x1="56595" y1="22343" x2="51849" y2="24024"/>
                        <a14:foregroundMark x1="52896" y1="22442" x2="50384" y2="23085"/>
                        <a14:foregroundMark x1="49477" y1="21602" x2="51291" y2="24123"/>
                        <a14:foregroundMark x1="48290" y1="26446" x2="46267" y2="28423"/>
                        <a14:foregroundMark x1="55269" y1="26149" x2="56804" y2="26545"/>
                        <a14:foregroundMark x1="52477" y1="30005" x2="51710" y2="31191"/>
                        <a14:foregroundMark x1="52477" y1="30104" x2="51570" y2="33366"/>
                        <a14:foregroundMark x1="51849" y1="32872" x2="51431" y2="34355"/>
                        <a14:foregroundMark x1="59456" y1="30005" x2="56176" y2="32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65" t="13775" r="33443" b="64231"/>
          <a:stretch/>
        </p:blipFill>
        <p:spPr>
          <a:xfrm rot="9935498">
            <a:off x="-5047524" y="6617510"/>
            <a:ext cx="635761" cy="840267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BA56015-E204-1CFD-5F86-8F48EFE97E54}"/>
              </a:ext>
            </a:extLst>
          </p:cNvPr>
          <p:cNvSpPr txBox="1"/>
          <p:nvPr/>
        </p:nvSpPr>
        <p:spPr>
          <a:xfrm>
            <a:off x="-2354913" y="4705515"/>
            <a:ext cx="131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kumimoji="1" lang="ja-JP" altLang="en-US" sz="8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en-US" altLang="ja-JP" sz="8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8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</a:t>
            </a:r>
            <a:r>
              <a:rPr kumimoji="1" lang="en-US" altLang="ja-JP" sz="8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</a:p>
          <a:p>
            <a:r>
              <a:rPr kumimoji="1"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ちびっこあそびば では</a:t>
            </a:r>
          </a:p>
          <a:p>
            <a:r>
              <a:rPr kumimoji="1"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中川図書館による</a:t>
            </a:r>
          </a:p>
          <a:p>
            <a:r>
              <a:rPr kumimoji="1"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おはなし会を行います♪</a:t>
            </a:r>
            <a:endParaRPr kumimoji="1"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F0505A-5EF9-D6C1-D329-5A6E1D362F01}"/>
              </a:ext>
            </a:extLst>
          </p:cNvPr>
          <p:cNvSpPr txBox="1"/>
          <p:nvPr/>
        </p:nvSpPr>
        <p:spPr>
          <a:xfrm>
            <a:off x="-4085629" y="9271375"/>
            <a:ext cx="295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年末年始の開館日について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EC002C8-E48D-1DEB-E617-C9EE10594C6A}"/>
              </a:ext>
            </a:extLst>
          </p:cNvPr>
          <p:cNvSpPr txBox="1"/>
          <p:nvPr/>
        </p:nvSpPr>
        <p:spPr>
          <a:xfrm>
            <a:off x="4071502" y="1034886"/>
            <a:ext cx="31624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kumimoji="1" lang="ja-JP" altLang="en-US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kumimoji="1" lang="en-US" altLang="ja-JP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</a:t>
            </a:r>
            <a:r>
              <a:rPr kumimoji="1" lang="ja-JP" altLang="en-US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日（土）　</a:t>
            </a:r>
            <a:r>
              <a:rPr kumimoji="1" lang="en-US" altLang="ja-JP" sz="1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kumimoji="1" lang="ja-JP" altLang="en-US" sz="1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</a:t>
            </a:r>
            <a:r>
              <a:rPr kumimoji="1" lang="en-US" altLang="ja-JP" sz="1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00</a:t>
            </a:r>
            <a:r>
              <a:rPr kumimoji="1" lang="ja-JP" altLang="en-US" sz="1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sz="1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</a:t>
            </a:r>
            <a:r>
              <a:rPr kumimoji="1" lang="ja-JP" altLang="en-US" sz="1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</a:t>
            </a:r>
            <a:r>
              <a:rPr kumimoji="1" lang="en-US" altLang="ja-JP" sz="1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30</a:t>
            </a:r>
          </a:p>
        </p:txBody>
      </p:sp>
      <p:pic>
        <p:nvPicPr>
          <p:cNvPr id="55" name="図 54" descr="テキスト&#10;&#10;自動的に生成された説明">
            <a:extLst>
              <a:ext uri="{FF2B5EF4-FFF2-40B4-BE49-F238E27FC236}">
                <a16:creationId xmlns:a16="http://schemas.microsoft.com/office/drawing/2014/main" id="{49864A30-0F6A-2D59-EAF5-67F4171EE98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8088" b="26316" l="15612" r="22412">
                        <a14:foregroundMark x1="18050" y1="19903" x2="18349" y2="24259"/>
                        <a14:foregroundMark x1="19247" y1="21234" x2="19803" y2="24259"/>
                        <a14:foregroundMark x1="17194" y1="21779" x2="17707" y2="25408"/>
                        <a14:foregroundMark x1="18862" y1="25287" x2="18862" y2="25287"/>
                        <a14:foregroundMark x1="17194" y1="22142" x2="17408" y2="24682"/>
                        <a14:foregroundMark x1="19290" y1="25590" x2="17964" y2="24985"/>
                        <a14:foregroundMark x1="17707" y1="21113" x2="17023" y2="24440"/>
                        <a14:foregroundMark x1="18648" y1="24864" x2="18435" y2="25469"/>
                        <a14:foregroundMark x1="19589" y1="25166" x2="17707" y2="25408"/>
                        <a14:foregroundMark x1="17622" y1="21234" x2="16724" y2="21839"/>
                        <a14:foregroundMark x1="17836" y1="24682" x2="18520" y2="26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9" t="17184" r="76697" b="73195"/>
          <a:stretch/>
        </p:blipFill>
        <p:spPr>
          <a:xfrm>
            <a:off x="-3060776" y="8213030"/>
            <a:ext cx="644381" cy="514227"/>
          </a:xfrm>
          <a:prstGeom prst="rect">
            <a:avLst/>
          </a:prstGeom>
        </p:spPr>
      </p:pic>
      <p:cxnSp>
        <p:nvCxnSpPr>
          <p:cNvPr id="1037" name="直線コネクタ 1036">
            <a:extLst>
              <a:ext uri="{FF2B5EF4-FFF2-40B4-BE49-F238E27FC236}">
                <a16:creationId xmlns:a16="http://schemas.microsoft.com/office/drawing/2014/main" id="{5A500FB7-A5BC-8CBD-F7AE-51684EC6F1E4}"/>
              </a:ext>
            </a:extLst>
          </p:cNvPr>
          <p:cNvCxnSpPr>
            <a:cxnSpLocks/>
          </p:cNvCxnSpPr>
          <p:nvPr/>
        </p:nvCxnSpPr>
        <p:spPr>
          <a:xfrm flipV="1">
            <a:off x="-10569933" y="6363730"/>
            <a:ext cx="5400191" cy="19684"/>
          </a:xfrm>
          <a:prstGeom prst="line">
            <a:avLst/>
          </a:prstGeom>
          <a:ln w="571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テキスト ボックス 1027">
            <a:extLst>
              <a:ext uri="{FF2B5EF4-FFF2-40B4-BE49-F238E27FC236}">
                <a16:creationId xmlns:a16="http://schemas.microsoft.com/office/drawing/2014/main" id="{F8C648C2-7F88-DA7E-6389-CF805CB8CA0C}"/>
              </a:ext>
            </a:extLst>
          </p:cNvPr>
          <p:cNvSpPr txBox="1"/>
          <p:nvPr/>
        </p:nvSpPr>
        <p:spPr>
          <a:xfrm>
            <a:off x="8069242" y="3733121"/>
            <a:ext cx="2968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日程が決まり次第、館内にてお知らせします。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61D2EB0-D078-B891-D752-26843CFC66B5}"/>
              </a:ext>
            </a:extLst>
          </p:cNvPr>
          <p:cNvSpPr txBox="1"/>
          <p:nvPr/>
        </p:nvSpPr>
        <p:spPr>
          <a:xfrm>
            <a:off x="-8515569" y="4979831"/>
            <a:ext cx="220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お知らせ</a:t>
            </a:r>
          </a:p>
        </p:txBody>
      </p:sp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0F2B7CB9-CEC6-6428-9F61-1C4B1C8DF942}"/>
              </a:ext>
            </a:extLst>
          </p:cNvPr>
          <p:cNvSpPr txBox="1"/>
          <p:nvPr/>
        </p:nvSpPr>
        <p:spPr>
          <a:xfrm>
            <a:off x="-3931067" y="11319870"/>
            <a:ext cx="2886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kumimoji="1"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</a:t>
            </a:r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r>
              <a:rPr kumimoji="1"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火</a:t>
            </a:r>
            <a:r>
              <a:rPr kumimoji="1"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)10:00</a:t>
            </a:r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11:30</a:t>
            </a:r>
            <a:endParaRPr kumimoji="1"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35" name="図 1034" descr="ダイアグラム&#10;&#10;自動的に生成された説明">
            <a:extLst>
              <a:ext uri="{FF2B5EF4-FFF2-40B4-BE49-F238E27FC236}">
                <a16:creationId xmlns:a16="http://schemas.microsoft.com/office/drawing/2014/main" id="{60439ECD-8827-C8B3-6998-EFA4AEC2091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7399" y="7942660"/>
            <a:ext cx="7557516" cy="1068933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48F518-9494-4318-7D5A-39342893A681}"/>
              </a:ext>
            </a:extLst>
          </p:cNvPr>
          <p:cNvSpPr txBox="1"/>
          <p:nvPr/>
        </p:nvSpPr>
        <p:spPr>
          <a:xfrm>
            <a:off x="279635" y="2785177"/>
            <a:ext cx="3327771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kumimoji="1"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19</a:t>
            </a:r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r>
              <a:rPr kumimoji="1"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r>
              <a:rPr kumimoji="1"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13:30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</a:t>
            </a:r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30</a:t>
            </a:r>
          </a:p>
          <a:p>
            <a:pPr algn="ctr"/>
            <a:endParaRPr kumimoji="1"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欧米で「魔法の板」と呼ばれている</a:t>
            </a:r>
            <a:endParaRPr kumimoji="1"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カプラ</a:t>
            </a:r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®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でいろんな作品をつくろう！</a:t>
            </a:r>
            <a:endParaRPr kumimoji="1"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endParaRPr kumimoji="1"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BEC0A3-9CE4-7594-F6F4-79CC1A23DF2A}"/>
              </a:ext>
            </a:extLst>
          </p:cNvPr>
          <p:cNvSpPr txBox="1"/>
          <p:nvPr/>
        </p:nvSpPr>
        <p:spPr>
          <a:xfrm>
            <a:off x="788528" y="2614142"/>
            <a:ext cx="23643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カプラ</a:t>
            </a:r>
            <a: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®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であそぼう！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0" name="図 29" descr="ベンチ, テーブル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7A1E25E4-1503-A39C-D048-A820DFF56F6F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biLevel thresh="50000"/>
            <a:alphaModFix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3659" b="96931" l="9149" r="88125">
                        <a14:foregroundMark x1="23205" y1="76373" x2="29961" y2="83764"/>
                        <a14:foregroundMark x1="12845" y1="61874" x2="15783" y2="85380"/>
                        <a14:foregroundMark x1="15783" y1="85380" x2="15783" y2="85380"/>
                        <a14:foregroundMark x1="36171" y1="45032" x2="47228" y2="44871"/>
                        <a14:foregroundMark x1="47228" y1="44871" x2="51197" y2="45961"/>
                        <a14:foregroundMark x1="50167" y1="49879" x2="42048" y2="54039"/>
                        <a14:foregroundMark x1="42321" y1="74273" x2="43532" y2="86995"/>
                        <a14:foregroundMark x1="76825" y1="73748" x2="77885" y2="86187"/>
                        <a14:foregroundMark x1="77885" y1="86187" x2="78188" y2="86793"/>
                        <a14:foregroundMark x1="82127" y1="70315" x2="83702" y2="86147"/>
                        <a14:foregroundMark x1="83702" y1="86147" x2="86580" y2="94063"/>
                        <a14:foregroundMark x1="86580" y1="94063" x2="88125" y2="95315"/>
                        <a14:foregroundMark x1="71403" y1="89863" x2="68949" y2="96931"/>
                        <a14:foregroundMark x1="80521" y1="67044" x2="75886" y2="71567"/>
                        <a14:foregroundMark x1="11330" y1="79927" x2="22327" y2="88611"/>
                        <a14:foregroundMark x1="22327" y1="88611" x2="42411" y2="91882"/>
                        <a14:foregroundMark x1="42411" y1="91882" x2="46804" y2="91519"/>
                        <a14:foregroundMark x1="14874" y1="88974" x2="14056" y2="94063"/>
                        <a14:foregroundMark x1="32111" y1="94225" x2="30779" y2="94225"/>
                        <a14:foregroundMark x1="16359" y1="93336" x2="11118" y2="82068"/>
                        <a14:foregroundMark x1="11118" y1="82068" x2="9149" y2="80291"/>
                        <a14:foregroundMark x1="11996" y1="74475" x2="9967" y2="76656"/>
                        <a14:foregroundMark x1="51833" y1="86632" x2="49652" y2="92246"/>
                        <a14:foregroundMark x1="49803" y1="92246" x2="49258" y2="94952"/>
                        <a14:foregroundMark x1="32384" y1="96405" x2="29537" y2="96042"/>
                        <a14:foregroundMark x1="11996" y1="88409" x2="14178" y2="95113"/>
                        <a14:foregroundMark x1="16631" y1="93700" x2="16752" y2="95315"/>
                        <a14:foregroundMark x1="32929" y1="43659" x2="32929" y2="43659"/>
                        <a14:foregroundMark x1="47622" y1="58724" x2="47622" y2="58724"/>
                        <a14:foregroundMark x1="48016" y1="55614" x2="47470" y2="59087"/>
                        <a14:foregroundMark x1="55105" y1="48384" x2="55771" y2="48183"/>
                        <a14:foregroundMark x1="57528" y1="49475" x2="57528" y2="49475"/>
                        <a14:foregroundMark x1="13511" y1="56341" x2="13511" y2="56341"/>
                        <a14:foregroundMark x1="14874" y1="56704" x2="14874" y2="56704"/>
                        <a14:foregroundMark x1="14995" y1="55977" x2="14995" y2="55977"/>
                        <a14:foregroundMark x1="12966" y1="56543" x2="14178" y2="56179"/>
                        <a14:foregroundMark x1="10239" y1="56543" x2="12148" y2="56906"/>
                        <a14:foregroundMark x1="11603" y1="55977" x2="11603" y2="55977"/>
                        <a14:foregroundMark x1="12693" y1="56341" x2="12693" y2="56341"/>
                        <a14:foregroundMark x1="12269" y1="55614" x2="12269" y2="55614"/>
                        <a14:foregroundMark x1="47985" y1="64136" x2="47985" y2="64136"/>
                        <a14:backgroundMark x1="22327" y1="46405" x2="23145" y2="49273"/>
                        <a14:backgroundMark x1="43532" y1="61228" x2="43411" y2="63045"/>
                        <a14:backgroundMark x1="40685" y1="60178" x2="41230" y2="62682"/>
                        <a14:backgroundMark x1="41351" y1="57795" x2="44502" y2="57795"/>
                        <a14:backgroundMark x1="23417" y1="55816" x2="26022" y2="55977"/>
                        <a14:backgroundMark x1="59709" y1="52019" x2="55650" y2="54362"/>
                        <a14:backgroundMark x1="68404" y1="66882" x2="69827" y2="85178"/>
                        <a14:backgroundMark x1="69827" y1="85178" x2="69918" y2="85339"/>
                        <a14:backgroundMark x1="54287" y1="55089" x2="54287" y2="55089"/>
                        <a14:backgroundMark x1="39594" y1="59087" x2="39594" y2="59087"/>
                        <a14:backgroundMark x1="53590" y1="71567" x2="53590" y2="71567"/>
                        <a14:backgroundMark x1="55650" y1="71042" x2="56983" y2="75727"/>
                        <a14:backgroundMark x1="12148" y1="55977" x2="12148" y2="55977"/>
                        <a14:backgroundMark x1="14602" y1="56179" x2="14602" y2="56179"/>
                        <a14:backgroundMark x1="54680" y1="87157" x2="54680" y2="87157"/>
                        <a14:backgroundMark x1="55377" y1="86268" x2="55105" y2="86632"/>
                        <a14:backgroundMark x1="63193" y1="61632" x2="63193" y2="61632"/>
                        <a14:backgroundMark x1="57619" y1="61955" x2="65101" y2="61955"/>
                        <a14:backgroundMark x1="52469" y1="55250" x2="52469" y2="55250"/>
                      </a14:backgroundRemoval>
                    </a14:imgEffect>
                    <a14:imgEffect>
                      <a14:sharpenSoften amount="100000"/>
                    </a14:imgEffect>
                    <a14:imgEffect>
                      <a14:colorTemperature colorTemp="2313"/>
                    </a14:imgEffect>
                    <a14:imgEffect>
                      <a14:saturation sat="56000"/>
                    </a14:imgEffect>
                    <a14:imgEffect>
                      <a14:brightnessContrast bright="4000"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0" t="38839" r="38872"/>
          <a:stretch/>
        </p:blipFill>
        <p:spPr>
          <a:xfrm flipH="1">
            <a:off x="6301255" y="3470062"/>
            <a:ext cx="1232914" cy="859772"/>
          </a:xfrm>
          <a:prstGeom prst="rect">
            <a:avLst/>
          </a:prstGeom>
          <a:effectLst>
            <a:outerShdw sx="4000" sy="4000" algn="ctr" rotWithShape="0">
              <a:srgbClr val="000000"/>
            </a:outerShdw>
            <a:softEdge rad="0"/>
          </a:effectLst>
        </p:spPr>
      </p:pic>
      <p:sp>
        <p:nvSpPr>
          <p:cNvPr id="52" name="思考の吹き出し: 雲形 51">
            <a:extLst>
              <a:ext uri="{FF2B5EF4-FFF2-40B4-BE49-F238E27FC236}">
                <a16:creationId xmlns:a16="http://schemas.microsoft.com/office/drawing/2014/main" id="{AD82E335-A464-C8CD-972C-03D3E5F4669D}"/>
              </a:ext>
            </a:extLst>
          </p:cNvPr>
          <p:cNvSpPr/>
          <p:nvPr/>
        </p:nvSpPr>
        <p:spPr>
          <a:xfrm>
            <a:off x="3708691" y="2497951"/>
            <a:ext cx="2968041" cy="1481104"/>
          </a:xfrm>
          <a:prstGeom prst="cloudCallout">
            <a:avLst>
              <a:gd name="adj1" fmla="val 36480"/>
              <a:gd name="adj2" fmla="val 538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8459F069-9449-5629-96DB-C868E9730979}"/>
              </a:ext>
            </a:extLst>
          </p:cNvPr>
          <p:cNvSpPr txBox="1"/>
          <p:nvPr/>
        </p:nvSpPr>
        <p:spPr>
          <a:xfrm>
            <a:off x="4107896" y="2736683"/>
            <a:ext cx="2396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6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月</a:t>
            </a:r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23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日</a:t>
            </a:r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(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日</a:t>
            </a:r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)</a:t>
            </a:r>
          </a:p>
          <a:p>
            <a:r>
              <a:rPr kumimoji="1" lang="ja-JP" altLang="en-US" sz="900" b="1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★ </a:t>
            </a:r>
            <a:r>
              <a:rPr kumimoji="1" lang="ja-JP" altLang="en-US" sz="1100" b="1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カプラ交流会開催のお知らせ </a:t>
            </a:r>
            <a:r>
              <a:rPr kumimoji="1" lang="ja-JP" altLang="en-US" sz="900" b="1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★</a:t>
            </a:r>
            <a:endParaRPr kumimoji="1" lang="en-US" altLang="ja-JP" sz="900" b="1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9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とだがわこどもランドにて</a:t>
            </a:r>
            <a:endParaRPr kumimoji="1" lang="en-US" altLang="ja-JP" sz="9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9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「カプラ交流会」が開催されます♪</a:t>
            </a:r>
            <a:endParaRPr kumimoji="1" lang="en-US" altLang="ja-JP" sz="9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9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詳しくは、館内のポスターを</a:t>
            </a:r>
            <a:endParaRPr kumimoji="1" lang="en-US" altLang="ja-JP" sz="9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9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ご覧ください。</a:t>
            </a:r>
            <a:endParaRPr kumimoji="1" lang="en-US" altLang="ja-JP" sz="9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1026" name="テキスト ボックス 1025">
            <a:extLst>
              <a:ext uri="{FF2B5EF4-FFF2-40B4-BE49-F238E27FC236}">
                <a16:creationId xmlns:a16="http://schemas.microsoft.com/office/drawing/2014/main" id="{CFEFA493-5F10-D251-4235-004BA0BA9FDB}"/>
              </a:ext>
            </a:extLst>
          </p:cNvPr>
          <p:cNvSpPr txBox="1"/>
          <p:nvPr/>
        </p:nvSpPr>
        <p:spPr>
          <a:xfrm rot="756610">
            <a:off x="5635852" y="2636904"/>
            <a:ext cx="1330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i="1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参加者募集！</a:t>
            </a:r>
          </a:p>
        </p:txBody>
      </p:sp>
      <p:pic>
        <p:nvPicPr>
          <p:cNvPr id="1030" name="図 1029" descr="ダイアグラム&#10;&#10;自動的に生成された説明">
            <a:extLst>
              <a:ext uri="{FF2B5EF4-FFF2-40B4-BE49-F238E27FC236}">
                <a16:creationId xmlns:a16="http://schemas.microsoft.com/office/drawing/2014/main" id="{AAE0B721-E0B6-BBC2-3098-7B983DC58D6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0" t="16107" r="21711" b="63661"/>
          <a:stretch/>
        </p:blipFill>
        <p:spPr>
          <a:xfrm>
            <a:off x="-795959" y="3672343"/>
            <a:ext cx="549481" cy="1081305"/>
          </a:xfrm>
          <a:prstGeom prst="rect">
            <a:avLst/>
          </a:prstGeom>
        </p:spPr>
      </p:pic>
      <p:grpSp>
        <p:nvGrpSpPr>
          <p:cNvPr id="1027" name="グループ化 1026">
            <a:extLst>
              <a:ext uri="{FF2B5EF4-FFF2-40B4-BE49-F238E27FC236}">
                <a16:creationId xmlns:a16="http://schemas.microsoft.com/office/drawing/2014/main" id="{EB38EC13-645B-81CB-78B1-17E58C1E021A}"/>
              </a:ext>
            </a:extLst>
          </p:cNvPr>
          <p:cNvGrpSpPr/>
          <p:nvPr/>
        </p:nvGrpSpPr>
        <p:grpSpPr>
          <a:xfrm>
            <a:off x="6178123" y="5864851"/>
            <a:ext cx="1116603" cy="1455146"/>
            <a:chOff x="-1887521" y="5788246"/>
            <a:chExt cx="1354480" cy="1927131"/>
          </a:xfrm>
          <a:solidFill>
            <a:schemeClr val="bg1"/>
          </a:solidFill>
        </p:grpSpPr>
        <p:sp>
          <p:nvSpPr>
            <p:cNvPr id="1034" name="正方形/長方形 1033">
              <a:extLst>
                <a:ext uri="{FF2B5EF4-FFF2-40B4-BE49-F238E27FC236}">
                  <a16:creationId xmlns:a16="http://schemas.microsoft.com/office/drawing/2014/main" id="{9BCA847F-934F-9567-0BA3-5DF3A2B7A54C}"/>
                </a:ext>
              </a:extLst>
            </p:cNvPr>
            <p:cNvSpPr/>
            <p:nvPr/>
          </p:nvSpPr>
          <p:spPr>
            <a:xfrm>
              <a:off x="-1887521" y="5788246"/>
              <a:ext cx="1354480" cy="192713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031" name="図 1030" descr="ダイアグラム, 設計図&#10;&#10;自動的に生成された説明">
              <a:extLst>
                <a:ext uri="{FF2B5EF4-FFF2-40B4-BE49-F238E27FC236}">
                  <a16:creationId xmlns:a16="http://schemas.microsoft.com/office/drawing/2014/main" id="{0FA062A5-6755-EB19-1D09-552598FEA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contrast="-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57" r="3126" b="38818"/>
            <a:stretch/>
          </p:blipFill>
          <p:spPr>
            <a:xfrm rot="5400000">
              <a:off x="-2110955" y="6130518"/>
              <a:ext cx="1827459" cy="1242588"/>
            </a:xfrm>
            <a:prstGeom prst="rect">
              <a:avLst/>
            </a:prstGeom>
            <a:grpFill/>
          </p:spPr>
        </p:pic>
      </p:grpSp>
      <p:sp>
        <p:nvSpPr>
          <p:cNvPr id="1038" name="テキスト ボックス 1037">
            <a:extLst>
              <a:ext uri="{FF2B5EF4-FFF2-40B4-BE49-F238E27FC236}">
                <a16:creationId xmlns:a16="http://schemas.microsoft.com/office/drawing/2014/main" id="{49B9A7E9-E098-43CE-4B06-76D261C154BD}"/>
              </a:ext>
            </a:extLst>
          </p:cNvPr>
          <p:cNvSpPr txBox="1"/>
          <p:nvPr/>
        </p:nvSpPr>
        <p:spPr>
          <a:xfrm>
            <a:off x="1003938" y="9410462"/>
            <a:ext cx="3020360" cy="8156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今年のテーマは「ダンボール」！！</a:t>
            </a:r>
            <a:endParaRPr kumimoji="1" lang="en-US" altLang="ja-JP" sz="12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kumimoji="1" lang="ja-JP" altLang="en-US" sz="12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迷路やおうちを作ったり、工作したり</a:t>
            </a:r>
            <a:r>
              <a:rPr kumimoji="1" lang="en-US" altLang="ja-JP" sz="12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</a:p>
          <a:p>
            <a:r>
              <a:rPr kumimoji="1" lang="ja-JP" altLang="en-US" sz="12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ダンボールの可能性は無限大ッッ！！！</a:t>
            </a:r>
            <a:endParaRPr kumimoji="1" lang="en-US" altLang="ja-JP" sz="12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kumimoji="1" lang="ja-JP" altLang="en-US" sz="11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詳しくは、館内のポスターをご覧ください。</a:t>
            </a:r>
            <a:endParaRPr kumimoji="1" lang="en-US" altLang="ja-JP" sz="11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39" name="テキスト ボックス 1038">
            <a:extLst>
              <a:ext uri="{FF2B5EF4-FFF2-40B4-BE49-F238E27FC236}">
                <a16:creationId xmlns:a16="http://schemas.microsoft.com/office/drawing/2014/main" id="{6D76B6EC-281D-8F4D-78EE-A64A768C3340}"/>
              </a:ext>
            </a:extLst>
          </p:cNvPr>
          <p:cNvSpPr txBox="1"/>
          <p:nvPr/>
        </p:nvSpPr>
        <p:spPr>
          <a:xfrm>
            <a:off x="116469" y="7534335"/>
            <a:ext cx="220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お知らせ</a:t>
            </a:r>
          </a:p>
        </p:txBody>
      </p:sp>
      <p:sp>
        <p:nvSpPr>
          <p:cNvPr id="1040" name="テキスト ボックス 1039">
            <a:extLst>
              <a:ext uri="{FF2B5EF4-FFF2-40B4-BE49-F238E27FC236}">
                <a16:creationId xmlns:a16="http://schemas.microsoft.com/office/drawing/2014/main" id="{2EA7F196-B2F4-EB43-91CB-A18CDB79AA56}"/>
              </a:ext>
            </a:extLst>
          </p:cNvPr>
          <p:cNvSpPr txBox="1"/>
          <p:nvPr/>
        </p:nvSpPr>
        <p:spPr>
          <a:xfrm>
            <a:off x="850450" y="8872780"/>
            <a:ext cx="310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『</a:t>
            </a:r>
            <a:r>
              <a:rPr kumimoji="1" lang="ja-JP" altLang="en-US" sz="24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こどもの日イベント</a:t>
            </a:r>
            <a:r>
              <a:rPr kumimoji="1" lang="en-US" altLang="ja-JP" sz="24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』</a:t>
            </a:r>
            <a:endParaRPr kumimoji="1" lang="ja-JP" altLang="en-US" sz="24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41" name="テキスト ボックス 1040">
            <a:extLst>
              <a:ext uri="{FF2B5EF4-FFF2-40B4-BE49-F238E27FC236}">
                <a16:creationId xmlns:a16="http://schemas.microsoft.com/office/drawing/2014/main" id="{292B88E8-2576-D75A-CE11-A46A853BC631}"/>
              </a:ext>
            </a:extLst>
          </p:cNvPr>
          <p:cNvSpPr txBox="1"/>
          <p:nvPr/>
        </p:nvSpPr>
        <p:spPr>
          <a:xfrm>
            <a:off x="876593" y="8330197"/>
            <a:ext cx="1921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5</a:t>
            </a:r>
            <a:r>
              <a:rPr kumimoji="1" lang="ja-JP" altLang="en-US" sz="2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月</a:t>
            </a:r>
            <a:r>
              <a:rPr kumimoji="1" lang="en-US" altLang="ja-JP" sz="2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5</a:t>
            </a:r>
            <a:r>
              <a:rPr kumimoji="1" lang="ja-JP" altLang="en-US" sz="2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日</a:t>
            </a:r>
            <a:r>
              <a:rPr kumimoji="1" lang="en-US" altLang="ja-JP" sz="2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(</a:t>
            </a:r>
            <a:r>
              <a:rPr kumimoji="1" lang="ja-JP" altLang="en-US" sz="2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日</a:t>
            </a:r>
            <a:r>
              <a:rPr kumimoji="1" lang="en-US" altLang="ja-JP" sz="2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)</a:t>
            </a:r>
            <a:endParaRPr kumimoji="1" lang="ja-JP" altLang="en-US" sz="20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42" name="テキスト ボックス 1041">
            <a:extLst>
              <a:ext uri="{FF2B5EF4-FFF2-40B4-BE49-F238E27FC236}">
                <a16:creationId xmlns:a16="http://schemas.microsoft.com/office/drawing/2014/main" id="{5B4ACF58-A2CB-3263-DF52-CE4AC5B88D27}"/>
              </a:ext>
            </a:extLst>
          </p:cNvPr>
          <p:cNvSpPr txBox="1"/>
          <p:nvPr/>
        </p:nvSpPr>
        <p:spPr>
          <a:xfrm>
            <a:off x="2271376" y="8554840"/>
            <a:ext cx="20093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１４：００～１６：３０</a:t>
            </a:r>
            <a:endParaRPr kumimoji="1" lang="en-US" altLang="ja-JP" sz="16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043" name="図 1042" descr="ダイアグラム&#10;&#10;自動的に生成された説明">
            <a:extLst>
              <a:ext uri="{FF2B5EF4-FFF2-40B4-BE49-F238E27FC236}">
                <a16:creationId xmlns:a16="http://schemas.microsoft.com/office/drawing/2014/main" id="{7EF40797-B89C-4917-6548-0A333C630603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2" t="61127" r="3253" b="7082"/>
          <a:stretch/>
        </p:blipFill>
        <p:spPr>
          <a:xfrm rot="10800000">
            <a:off x="9286467" y="6105755"/>
            <a:ext cx="2216093" cy="1176613"/>
          </a:xfrm>
          <a:prstGeom prst="rect">
            <a:avLst/>
          </a:prstGeom>
        </p:spPr>
      </p:pic>
      <p:grpSp>
        <p:nvGrpSpPr>
          <p:cNvPr id="1044" name="グループ化 1043">
            <a:extLst>
              <a:ext uri="{FF2B5EF4-FFF2-40B4-BE49-F238E27FC236}">
                <a16:creationId xmlns:a16="http://schemas.microsoft.com/office/drawing/2014/main" id="{79959909-49A3-11AE-6F55-C624967B0459}"/>
              </a:ext>
            </a:extLst>
          </p:cNvPr>
          <p:cNvGrpSpPr/>
          <p:nvPr/>
        </p:nvGrpSpPr>
        <p:grpSpPr>
          <a:xfrm>
            <a:off x="4590552" y="6332200"/>
            <a:ext cx="978605" cy="1291463"/>
            <a:chOff x="5934266" y="6010274"/>
            <a:chExt cx="1314035" cy="1986892"/>
          </a:xfrm>
        </p:grpSpPr>
        <p:pic>
          <p:nvPicPr>
            <p:cNvPr id="1045" name="図 1044" descr="ダイアグラム&#10;&#10;自動的に生成された説明">
              <a:extLst>
                <a:ext uri="{FF2B5EF4-FFF2-40B4-BE49-F238E27FC236}">
                  <a16:creationId xmlns:a16="http://schemas.microsoft.com/office/drawing/2014/main" id="{A8112FA6-FE7F-DBED-9EC8-5F62D5A97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0" r="2407" b="38304"/>
            <a:stretch/>
          </p:blipFill>
          <p:spPr>
            <a:xfrm rot="5400000">
              <a:off x="5620018" y="6388127"/>
              <a:ext cx="1923287" cy="1294791"/>
            </a:xfrm>
            <a:prstGeom prst="rect">
              <a:avLst/>
            </a:prstGeom>
          </p:spPr>
        </p:pic>
        <p:sp>
          <p:nvSpPr>
            <p:cNvPr id="1046" name="正方形/長方形 1045">
              <a:extLst>
                <a:ext uri="{FF2B5EF4-FFF2-40B4-BE49-F238E27FC236}">
                  <a16:creationId xmlns:a16="http://schemas.microsoft.com/office/drawing/2014/main" id="{A924C71C-233F-1F97-6952-98612870F230}"/>
                </a:ext>
              </a:extLst>
            </p:cNvPr>
            <p:cNvSpPr/>
            <p:nvPr/>
          </p:nvSpPr>
          <p:spPr>
            <a:xfrm>
              <a:off x="5935739" y="6010274"/>
              <a:ext cx="1312562" cy="19271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049" name="楕円 1048">
            <a:extLst>
              <a:ext uri="{FF2B5EF4-FFF2-40B4-BE49-F238E27FC236}">
                <a16:creationId xmlns:a16="http://schemas.microsoft.com/office/drawing/2014/main" id="{BC587479-E497-A031-B86E-D6864B80FBF6}"/>
              </a:ext>
            </a:extLst>
          </p:cNvPr>
          <p:cNvSpPr/>
          <p:nvPr/>
        </p:nvSpPr>
        <p:spPr>
          <a:xfrm>
            <a:off x="5522571" y="9663653"/>
            <a:ext cx="179764" cy="1528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楕円 1049">
            <a:extLst>
              <a:ext uri="{FF2B5EF4-FFF2-40B4-BE49-F238E27FC236}">
                <a16:creationId xmlns:a16="http://schemas.microsoft.com/office/drawing/2014/main" id="{73CC1930-1C27-B1FA-3ECA-10A3C3D32DBA}"/>
              </a:ext>
            </a:extLst>
          </p:cNvPr>
          <p:cNvSpPr/>
          <p:nvPr/>
        </p:nvSpPr>
        <p:spPr>
          <a:xfrm>
            <a:off x="4619700" y="9401012"/>
            <a:ext cx="399978" cy="339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楕円 1050">
            <a:extLst>
              <a:ext uri="{FF2B5EF4-FFF2-40B4-BE49-F238E27FC236}">
                <a16:creationId xmlns:a16="http://schemas.microsoft.com/office/drawing/2014/main" id="{348B6549-5AF8-1CD8-72BB-A79EC4E17666}"/>
              </a:ext>
            </a:extLst>
          </p:cNvPr>
          <p:cNvSpPr/>
          <p:nvPr/>
        </p:nvSpPr>
        <p:spPr>
          <a:xfrm>
            <a:off x="270556" y="7993173"/>
            <a:ext cx="4135691" cy="256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楕円 1051">
            <a:extLst>
              <a:ext uri="{FF2B5EF4-FFF2-40B4-BE49-F238E27FC236}">
                <a16:creationId xmlns:a16="http://schemas.microsoft.com/office/drawing/2014/main" id="{91A0E3AC-87B1-5994-9E00-5A08D9568DBA}"/>
              </a:ext>
            </a:extLst>
          </p:cNvPr>
          <p:cNvSpPr/>
          <p:nvPr/>
        </p:nvSpPr>
        <p:spPr>
          <a:xfrm>
            <a:off x="5110928" y="9615534"/>
            <a:ext cx="277554" cy="2009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 descr="設計図&#10;&#10;自動的に生成された説明">
            <a:extLst>
              <a:ext uri="{FF2B5EF4-FFF2-40B4-BE49-F238E27FC236}">
                <a16:creationId xmlns:a16="http://schemas.microsoft.com/office/drawing/2014/main" id="{46BCE177-800D-B1AA-4B3E-5EF1CC52D752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7346" b="44982" l="39927" r="67428">
                        <a14:foregroundMark x1="57290" y1="31523" x2="52692" y2="38494"/>
                        <a14:foregroundMark x1="60375" y1="31865" x2="61222" y2="37083"/>
                        <a14:foregroundMark x1="64670" y1="34474" x2="64912" y2="37382"/>
                        <a14:foregroundMark x1="55777" y1="31009" x2="47852" y2="37853"/>
                        <a14:foregroundMark x1="47852" y1="37853" x2="47852" y2="37853"/>
                        <a14:foregroundMark x1="50091" y1="31865" x2="43860" y2="36698"/>
                        <a14:foregroundMark x1="43860" y1="36698" x2="43860" y2="36741"/>
                        <a14:foregroundMark x1="56019" y1="29555" x2="56382" y2="33148"/>
                        <a14:foregroundMark x1="58076" y1="28999" x2="57955" y2="28529"/>
                        <a14:foregroundMark x1="58379" y1="28571" x2="60920" y2="30967"/>
                        <a14:foregroundMark x1="62674" y1="31009" x2="62855" y2="33405"/>
                        <a14:foregroundMark x1="64852" y1="32036" x2="62916" y2="36056"/>
                        <a14:foregroundMark x1="64489" y1="33319" x2="60980" y2="37553"/>
                        <a14:foregroundMark x1="60980" y1="37553" x2="60738" y2="37682"/>
                        <a14:foregroundMark x1="48276" y1="32421" x2="43497" y2="35971"/>
                        <a14:foregroundMark x1="43497" y1="35971" x2="43376" y2="36099"/>
                        <a14:foregroundMark x1="43618" y1="33832" x2="41682" y2="35885"/>
                        <a14:foregroundMark x1="46521" y1="32720" x2="45977" y2="32806"/>
                        <a14:foregroundMark x1="57774" y1="29555" x2="54870" y2="30282"/>
                        <a14:foregroundMark x1="53237" y1="36484" x2="50938" y2="40890"/>
                        <a14:foregroundMark x1="63339" y1="36698" x2="54870" y2="39820"/>
                        <a14:foregroundMark x1="66304" y1="35030" x2="66243" y2="36099"/>
                        <a14:foregroundMark x1="55717" y1="38837" x2="49667" y2="40547"/>
                        <a14:foregroundMark x1="54386" y1="39179" x2="51603" y2="41916"/>
                        <a14:foregroundMark x1="48881" y1="39008" x2="48760" y2="41403"/>
                        <a14:foregroundMark x1="42166" y1="36655" x2="41561" y2="38922"/>
                        <a14:foregroundMark x1="40956" y1="39008" x2="40956" y2="40890"/>
                        <a14:foregroundMark x1="48034" y1="37340" x2="45735" y2="40890"/>
                        <a14:foregroundMark x1="50575" y1="41831" x2="50151" y2="42857"/>
                        <a14:foregroundMark x1="41440" y1="39136" x2="44646" y2="42130"/>
                        <a14:foregroundMark x1="46279" y1="42044" x2="47429" y2="43926"/>
                        <a14:foregroundMark x1="48699" y1="42301" x2="48094" y2="43370"/>
                        <a14:foregroundMark x1="50333" y1="43841" x2="50030" y2="44226"/>
                        <a14:foregroundMark x1="47126" y1="43884" x2="41621" y2="41275"/>
                        <a14:foregroundMark x1="41621" y1="41275" x2="41621" y2="41232"/>
                        <a14:foregroundMark x1="43194" y1="41317" x2="42831" y2="41061"/>
                        <a14:foregroundMark x1="42045" y1="40804" x2="42045" y2="41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89" t="25141" r="29134" b="52813"/>
          <a:stretch/>
        </p:blipFill>
        <p:spPr>
          <a:xfrm>
            <a:off x="5631080" y="8848343"/>
            <a:ext cx="2061042" cy="186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3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図 59">
            <a:extLst>
              <a:ext uri="{FF2B5EF4-FFF2-40B4-BE49-F238E27FC236}">
                <a16:creationId xmlns:a16="http://schemas.microsoft.com/office/drawing/2014/main" id="{E351373C-F6E6-EC07-A081-66FF9C20C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2" y="781353"/>
            <a:ext cx="7414809" cy="579425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02F1290-7BF7-4D34-A1AF-DA47D0D0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6" y="7612159"/>
            <a:ext cx="3900939" cy="275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5D5914-6932-4B52-BEB3-CE4A393F0FB0}"/>
              </a:ext>
            </a:extLst>
          </p:cNvPr>
          <p:cNvSpPr txBox="1"/>
          <p:nvPr/>
        </p:nvSpPr>
        <p:spPr>
          <a:xfrm>
            <a:off x="161926" y="6527317"/>
            <a:ext cx="721836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1200" kern="100" spc="-50" dirty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中川児童館からのお願い</a:t>
            </a:r>
            <a:r>
              <a:rPr lang="ja-JP" altLang="ja-JP" sz="1050" kern="100" spc="-50" dirty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・・・</a:t>
            </a:r>
            <a:endParaRPr lang="en-US" altLang="ja-JP" sz="1050" kern="100" spc="-50" dirty="0"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ja-JP" sz="1000" b="1" u="sng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児童館へは貴重品</a:t>
            </a:r>
            <a:r>
              <a:rPr lang="en-US" altLang="ja-JP" sz="1000" b="1" u="sng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1000" b="1" u="sng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現金やゲーム、カード、高価な物</a:t>
            </a:r>
            <a:r>
              <a:rPr lang="en-US" altLang="ja-JP" sz="1000" b="1" u="sng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ja-JP" sz="1000" b="1" u="sng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を、なるべく持って来ないで下さい</a:t>
            </a:r>
            <a:r>
              <a:rPr lang="ja-JP" altLang="en-US" sz="1000" b="1" u="sng" kern="100" spc="-50" dirty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1000" b="1" u="sng" kern="100" spc="-50" dirty="0">
              <a:effectLst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ja-JP" sz="10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やむをえず持ってきた場合は、事務所で預かります。万一、紛失や盗難があった場合、児童館では責任を負いかねますので、あらかじめご了承ください。お越しの際は公共交通機関をご利用ください</a:t>
            </a:r>
            <a:r>
              <a:rPr lang="ja-JP" altLang="en-US" sz="1000" kern="1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。車でお越しの場合は、駐車場はございませんので、近隣のコインパーキングをご利用ください。</a:t>
            </a:r>
            <a:endParaRPr lang="ja-JP" altLang="en-US" sz="10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A760541-DB34-4766-8891-EE1D92034DF7}"/>
              </a:ext>
            </a:extLst>
          </p:cNvPr>
          <p:cNvSpPr txBox="1"/>
          <p:nvPr/>
        </p:nvSpPr>
        <p:spPr>
          <a:xfrm>
            <a:off x="1997834" y="408505"/>
            <a:ext cx="3957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b="1" kern="100" dirty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中川児童館</a:t>
            </a:r>
            <a:r>
              <a:rPr lang="en-US" altLang="ja-JP" sz="1800" b="1" kern="100" dirty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800" b="1" kern="100" dirty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　　月のカレンダー</a:t>
            </a:r>
            <a:endParaRPr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1B799DC-72CB-4933-B9CF-48CEEE956245}"/>
              </a:ext>
            </a:extLst>
          </p:cNvPr>
          <p:cNvSpPr txBox="1"/>
          <p:nvPr/>
        </p:nvSpPr>
        <p:spPr>
          <a:xfrm>
            <a:off x="3191929" y="167526"/>
            <a:ext cx="804884" cy="646331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36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5</a:t>
            </a:r>
            <a:endParaRPr lang="ja-JP" alt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0824199-591D-4B65-9AC0-69EACFBE3129}"/>
              </a:ext>
            </a:extLst>
          </p:cNvPr>
          <p:cNvSpPr txBox="1"/>
          <p:nvPr/>
        </p:nvSpPr>
        <p:spPr>
          <a:xfrm>
            <a:off x="658167" y="7731400"/>
            <a:ext cx="2795718" cy="163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kern="100" spc="-50" dirty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名古屋市中川児童館</a:t>
            </a:r>
            <a:endParaRPr lang="en-US" altLang="ja-JP" sz="1200" kern="100" spc="-50" dirty="0">
              <a:effectLst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800" kern="10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（地域子育て支援拠点）</a:t>
            </a:r>
            <a:endParaRPr lang="en-US" altLang="ja-JP" sz="800" kern="100" spc="-5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開館時間：８：４５～１７：００</a:t>
            </a:r>
            <a:endParaRPr lang="en-US" altLang="ja-JP" sz="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休館日：毎週月曜日・祝日（長期休暇中は日曜日）</a:t>
            </a:r>
            <a:endParaRPr lang="en-US" altLang="ja-JP" sz="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454-0031 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名古屋市中川区八幡本通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2-40</a:t>
            </a:r>
          </a:p>
          <a:p>
            <a:pPr algn="ctr">
              <a:lnSpc>
                <a:spcPct val="150000"/>
              </a:lnSpc>
            </a:pP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FAX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052-352-3564</a:t>
            </a:r>
          </a:p>
          <a:p>
            <a:pPr algn="ctr"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メール：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nakagawa-jidoukan@tempo.ocn.ne.jp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hlinkClick r:id="rId4"/>
              </a:rPr>
              <a:t> 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hlinkClick r:id="rId5"/>
              </a:rPr>
              <a:t>http://www.nakagawajido-kan.sakura.ne.jp/</a:t>
            </a:r>
            <a:endParaRPr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4BB08D1-7CF8-4D49-B375-49A805648300}"/>
              </a:ext>
            </a:extLst>
          </p:cNvPr>
          <p:cNvSpPr txBox="1"/>
          <p:nvPr/>
        </p:nvSpPr>
        <p:spPr>
          <a:xfrm>
            <a:off x="3980295" y="9390810"/>
            <a:ext cx="3470196" cy="98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市バスでは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名古屋駅から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…20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系統に乗り「二女子」下車　下車すぐ前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　または 　幹名駅 ２系統に乗り「長良橋」下車　東へ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400m</a:t>
            </a: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金山から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…21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系統または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23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系統に乗り「二女子」下車すぐ前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高畑から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…21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系統または中川巡回バスに乗り「二女子」下車すぐ前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ECE566-ECCA-4826-ABCD-77B8FDD8BA76}"/>
              </a:ext>
            </a:extLst>
          </p:cNvPr>
          <p:cNvSpPr txBox="1"/>
          <p:nvPr/>
        </p:nvSpPr>
        <p:spPr>
          <a:xfrm>
            <a:off x="4218048" y="6598621"/>
            <a:ext cx="3330041" cy="251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000" kern="100" spc="-40" dirty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わからないことがありましたら、下記にお問い合わせください。</a:t>
            </a:r>
            <a:endParaRPr lang="ja-JP" altLang="en-US" sz="1000" dirty="0"/>
          </a:p>
        </p:txBody>
      </p:sp>
      <p:sp>
        <p:nvSpPr>
          <p:cNvPr id="5" name="WordArt 2">
            <a:extLst>
              <a:ext uri="{FF2B5EF4-FFF2-40B4-BE49-F238E27FC236}">
                <a16:creationId xmlns:a16="http://schemas.microsoft.com/office/drawing/2014/main" id="{BE2A72AB-682F-4630-9689-7F0F349F76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38863" y="7502763"/>
            <a:ext cx="1301750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児童館へのアクセス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8C56F3A-A48E-4786-BC02-5443C0E61E66}"/>
              </a:ext>
            </a:extLst>
          </p:cNvPr>
          <p:cNvGrpSpPr/>
          <p:nvPr/>
        </p:nvGrpSpPr>
        <p:grpSpPr>
          <a:xfrm>
            <a:off x="4089479" y="7782885"/>
            <a:ext cx="3038475" cy="1695450"/>
            <a:chOff x="4089479" y="7869975"/>
            <a:chExt cx="3038475" cy="1695450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5DB64579-72B9-47CB-A2A7-86497D813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479" y="7869975"/>
              <a:ext cx="3038475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1E21F46-A828-4829-BC75-4CDEEB512348}"/>
                </a:ext>
              </a:extLst>
            </p:cNvPr>
            <p:cNvSpPr/>
            <p:nvPr/>
          </p:nvSpPr>
          <p:spPr>
            <a:xfrm>
              <a:off x="5077106" y="8252454"/>
              <a:ext cx="435428" cy="15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3EB6301-7FAC-406B-B51D-BA114C560D7F}"/>
              </a:ext>
            </a:extLst>
          </p:cNvPr>
          <p:cNvSpPr txBox="1"/>
          <p:nvPr/>
        </p:nvSpPr>
        <p:spPr>
          <a:xfrm>
            <a:off x="193529" y="288701"/>
            <a:ext cx="18803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900" kern="100" spc="-40" dirty="0"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◆</a:t>
            </a:r>
            <a:r>
              <a:rPr lang="ja-JP" altLang="en-US" sz="900" kern="100" spc="-4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は小中学生向けの</a:t>
            </a:r>
            <a:r>
              <a:rPr lang="ja-JP" altLang="en-US" sz="900" kern="100" spc="-40" dirty="0"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クラブです。</a:t>
            </a:r>
            <a:r>
              <a:rPr lang="en-US" altLang="ja-JP" sz="900" kern="100" spc="-40" dirty="0"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ja-JP" altLang="ja-JP" sz="900" kern="100" spc="-40" dirty="0"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♪</a:t>
            </a:r>
            <a:r>
              <a:rPr lang="en-US" altLang="ja-JP" sz="900" kern="100" spc="-40" dirty="0"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900" kern="100" spc="-40" dirty="0"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は自由参加です。</a:t>
            </a:r>
            <a:endParaRPr lang="en-US" altLang="ja-JP" sz="900" kern="100" spc="-40" dirty="0"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900" kern="100" dirty="0"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★は乳幼児向け行事です。</a:t>
            </a:r>
            <a:endParaRPr lang="en-US" altLang="ja-JP" sz="900" kern="100" spc="-4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3" name="AutoShape 3">
            <a:extLst>
              <a:ext uri="{FF2B5EF4-FFF2-40B4-BE49-F238E27FC236}">
                <a16:creationId xmlns:a16="http://schemas.microsoft.com/office/drawing/2014/main" id="{8F0407B4-D1B3-4B09-A5FA-353286B2F73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17801" y="9476474"/>
            <a:ext cx="20764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4" name="Picture 5">
            <a:extLst>
              <a:ext uri="{FF2B5EF4-FFF2-40B4-BE49-F238E27FC236}">
                <a16:creationId xmlns:a16="http://schemas.microsoft.com/office/drawing/2014/main" id="{FD666207-8710-4DF0-893F-D4E23E357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76" y="9525687"/>
            <a:ext cx="4286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6">
            <a:extLst>
              <a:ext uri="{FF2B5EF4-FFF2-40B4-BE49-F238E27FC236}">
                <a16:creationId xmlns:a16="http://schemas.microsoft.com/office/drawing/2014/main" id="{A523F781-132A-4C59-96C9-68A391951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726" y="9506637"/>
            <a:ext cx="171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6" name="Picture 7">
            <a:extLst>
              <a:ext uri="{FF2B5EF4-FFF2-40B4-BE49-F238E27FC236}">
                <a16:creationId xmlns:a16="http://schemas.microsoft.com/office/drawing/2014/main" id="{12F346B0-BC8A-4FCB-80F8-EC9DA4937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3975" y="9487586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8">
            <a:extLst>
              <a:ext uri="{FF2B5EF4-FFF2-40B4-BE49-F238E27FC236}">
                <a16:creationId xmlns:a16="http://schemas.microsoft.com/office/drawing/2014/main" id="{28D85FE8-9190-493C-81A0-76DEB8E8E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76" y="10032099"/>
            <a:ext cx="17145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ホ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181E32FD-C650-472C-BADF-F89A48440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701" y="10032099"/>
            <a:ext cx="3429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ームページ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10">
            <a:extLst>
              <a:ext uri="{FF2B5EF4-FFF2-40B4-BE49-F238E27FC236}">
                <a16:creationId xmlns:a16="http://schemas.microsoft.com/office/drawing/2014/main" id="{7A89485F-380A-488E-ABEC-218B6F97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001" y="10032099"/>
            <a:ext cx="1143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id="{0BF12951-AF0D-4275-81E9-E7AF0701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826" y="10032099"/>
            <a:ext cx="17145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メ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12">
            <a:extLst>
              <a:ext uri="{FF2B5EF4-FFF2-40B4-BE49-F238E27FC236}">
                <a16:creationId xmlns:a16="http://schemas.microsoft.com/office/drawing/2014/main" id="{97D7DD8D-90F8-4ED1-A3F9-301B9F924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551" y="10032099"/>
            <a:ext cx="17145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ール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13">
            <a:extLst>
              <a:ext uri="{FF2B5EF4-FFF2-40B4-BE49-F238E27FC236}">
                <a16:creationId xmlns:a16="http://schemas.microsoft.com/office/drawing/2014/main" id="{46A2B69B-95C8-4518-980E-F6062ECF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01" y="10032099"/>
            <a:ext cx="1143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14">
            <a:extLst>
              <a:ext uri="{FF2B5EF4-FFF2-40B4-BE49-F238E27FC236}">
                <a16:creationId xmlns:a16="http://schemas.microsoft.com/office/drawing/2014/main" id="{752B8181-E3C1-4282-A9A2-1C0DB7D7B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276" y="10022574"/>
            <a:ext cx="13335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L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15">
            <a:extLst>
              <a:ext uri="{FF2B5EF4-FFF2-40B4-BE49-F238E27FC236}">
                <a16:creationId xmlns:a16="http://schemas.microsoft.com/office/drawing/2014/main" id="{E0098D39-43F6-415B-86AD-A21A4F52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901" y="10022574"/>
            <a:ext cx="18097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IN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004C9B32-9969-497F-8FD2-4482ED712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676" y="10022574"/>
            <a:ext cx="14287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E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CD24DD4D-140C-4409-A7AF-455369C1C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826" y="10022574"/>
            <a:ext cx="1143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7" name="Picture 18">
            <a:extLst>
              <a:ext uri="{FF2B5EF4-FFF2-40B4-BE49-F238E27FC236}">
                <a16:creationId xmlns:a16="http://schemas.microsoft.com/office/drawing/2014/main" id="{2A521509-58D1-4B5A-83FC-BCA1A72E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76" y="9466949"/>
            <a:ext cx="5143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ECF31DE3-D398-20B0-C155-0820F0046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0980" r="66745">
                        <a14:foregroundMark x1="36944" y1="27056" x2="36944" y2="27056"/>
                        <a14:foregroundMark x1="36830" y1="27056" x2="36830" y2="27056"/>
                        <a14:foregroundMark x1="36944" y1="27056" x2="36944" y2="27056"/>
                        <a14:foregroundMark x1="36944" y1="27056" x2="36944" y2="27056"/>
                        <a14:foregroundMark x1="36944" y1="27056" x2="36944" y2="27056"/>
                        <a14:foregroundMark x1="36944" y1="27056" x2="36944" y2="27056"/>
                        <a14:foregroundMark x1="36830" y1="27258" x2="36830" y2="27258"/>
                        <a14:backgroundMark x1="38284" y1="25927" x2="38284" y2="25927"/>
                        <a14:backgroundMark x1="38284" y1="25927" x2="38284" y2="25927"/>
                        <a14:backgroundMark x1="38284" y1="25927" x2="38284" y2="25927"/>
                        <a14:backgroundMark x1="38284" y1="25927" x2="38284" y2="25927"/>
                        <a14:backgroundMark x1="37942" y1="24960" x2="37942" y2="26569"/>
                        <a14:backgroundMark x1="37942" y1="23669" x2="37942" y2="23669"/>
                        <a14:backgroundMark x1="38141" y1="26532" x2="38141" y2="26532"/>
                        <a14:backgroundMark x1="38141" y1="26532" x2="38141" y2="26532"/>
                        <a14:backgroundMark x1="38027" y1="26331" x2="38027" y2="26331"/>
                        <a14:backgroundMark x1="37942" y1="26532" x2="37942" y2="26532"/>
                        <a14:backgroundMark x1="37942" y1="26694" x2="37942" y2="26694"/>
                        <a14:backgroundMark x1="38027" y1="26331" x2="37628" y2="26694"/>
                        <a14:backgroundMark x1="37742" y1="24355" x2="37742" y2="24355"/>
                        <a14:backgroundMark x1="37030" y1="27056" x2="37030" y2="27056"/>
                        <a14:backgroundMark x1="37030" y1="27056" x2="37030" y2="27056"/>
                        <a14:backgroundMark x1="36944" y1="27258" x2="36944" y2="27258"/>
                        <a14:backgroundMark x1="36944" y1="27419" x2="36944" y2="27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44" t="20818" r="57780" b="63732"/>
          <a:stretch/>
        </p:blipFill>
        <p:spPr bwMode="auto">
          <a:xfrm>
            <a:off x="5114630" y="8133715"/>
            <a:ext cx="254726" cy="2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11B133D-BBBB-18EA-B9A0-FB82231040B5}"/>
              </a:ext>
            </a:extLst>
          </p:cNvPr>
          <p:cNvSpPr/>
          <p:nvPr/>
        </p:nvSpPr>
        <p:spPr>
          <a:xfrm>
            <a:off x="-4818062" y="1669228"/>
            <a:ext cx="3154515" cy="4698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1C06200-7FB4-1D00-664C-3A0B01348E9F}"/>
              </a:ext>
            </a:extLst>
          </p:cNvPr>
          <p:cNvSpPr txBox="1"/>
          <p:nvPr/>
        </p:nvSpPr>
        <p:spPr>
          <a:xfrm>
            <a:off x="-4627097" y="1670077"/>
            <a:ext cx="27725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「保育士さんとのおはなし会」の日程は、館内掲示にてお知らせします。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DAC3C057-03EC-64F8-B2A2-8525CB32DF3F}"/>
              </a:ext>
            </a:extLst>
          </p:cNvPr>
          <p:cNvGrpSpPr/>
          <p:nvPr/>
        </p:nvGrpSpPr>
        <p:grpSpPr>
          <a:xfrm>
            <a:off x="5777490" y="7825764"/>
            <a:ext cx="394060" cy="343662"/>
            <a:chOff x="5758440" y="7825764"/>
            <a:chExt cx="394060" cy="343662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A26B9D2B-C32E-9A6B-60F5-7D3E3716E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9167" r="90000">
                          <a14:foregroundMark x1="36667" y1="20833" x2="55000" y2="24167"/>
                          <a14:foregroundMark x1="73333" y1="42500" x2="40000" y2="42500"/>
                          <a14:foregroundMark x1="18333" y1="42500" x2="52500" y2="35833"/>
                          <a14:foregroundMark x1="76667" y1="30000" x2="64167" y2="42500"/>
                          <a14:foregroundMark x1="23183" y1="37500" x2="40000" y2="42500"/>
                          <a14:backgroundMark x1="9167" y1="31667" x2="9167" y2="3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rcRect t="46707"/>
            <a:stretch/>
          </p:blipFill>
          <p:spPr>
            <a:xfrm flipH="1">
              <a:off x="5811470" y="8015940"/>
              <a:ext cx="288000" cy="153486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DCCFF85B-5B05-3EB2-F4EF-9B2E34414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9167" r="90000">
                          <a14:foregroundMark x1="36667" y1="20833" x2="55000" y2="24167"/>
                          <a14:foregroundMark x1="73333" y1="42500" x2="40000" y2="42500"/>
                          <a14:foregroundMark x1="18333" y1="42500" x2="52500" y2="35833"/>
                          <a14:foregroundMark x1="76667" y1="30000" x2="64167" y2="42500"/>
                          <a14:foregroundMark x1="23183" y1="37500" x2="40000" y2="42500"/>
                          <a14:backgroundMark x1="9167" y1="31667" x2="9167" y2="3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rcRect b="50000"/>
            <a:stretch/>
          </p:blipFill>
          <p:spPr>
            <a:xfrm>
              <a:off x="5758440" y="7825764"/>
              <a:ext cx="394060" cy="197030"/>
            </a:xfrm>
            <a:prstGeom prst="rect">
              <a:avLst/>
            </a:prstGeom>
          </p:spPr>
        </p:pic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D6B330C8-1550-8155-A72B-74362F2487B9}"/>
              </a:ext>
            </a:extLst>
          </p:cNvPr>
          <p:cNvGrpSpPr/>
          <p:nvPr/>
        </p:nvGrpSpPr>
        <p:grpSpPr>
          <a:xfrm>
            <a:off x="4620259" y="7841899"/>
            <a:ext cx="394059" cy="327527"/>
            <a:chOff x="4620259" y="7825764"/>
            <a:chExt cx="394059" cy="327527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8205241E-CB46-5A8D-87ED-D8FE4B948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9167" r="90000">
                          <a14:foregroundMark x1="36667" y1="20833" x2="55000" y2="24167"/>
                          <a14:foregroundMark x1="73333" y1="42500" x2="40000" y2="42500"/>
                          <a14:foregroundMark x1="18333" y1="42500" x2="52500" y2="35833"/>
                          <a14:foregroundMark x1="76667" y1="30000" x2="64167" y2="42500"/>
                          <a14:foregroundMark x1="23183" y1="37500" x2="40000" y2="42500"/>
                          <a14:backgroundMark x1="9167" y1="31667" x2="9167" y2="3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rcRect t="46707"/>
            <a:stretch/>
          </p:blipFill>
          <p:spPr>
            <a:xfrm flipH="1">
              <a:off x="4670905" y="7999805"/>
              <a:ext cx="288000" cy="153486"/>
            </a:xfrm>
            <a:prstGeom prst="rect">
              <a:avLst/>
            </a:prstGeom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6A1721E8-00C1-410C-6AB3-D3E77A4BC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9167" r="90000">
                          <a14:foregroundMark x1="52169" y1="23652" x2="55000" y2="24167"/>
                          <a14:foregroundMark x1="68256" y1="42500" x2="40000" y2="42500"/>
                          <a14:foregroundMark x1="26876" y1="40833" x2="52500" y2="35833"/>
                          <a14:foregroundMark x1="22602" y1="41667" x2="26876" y2="40833"/>
                          <a14:foregroundMark x1="21453" y1="41891" x2="22602" y2="41667"/>
                          <a14:foregroundMark x1="65678" y1="40989" x2="64167" y2="42500"/>
                          <a14:foregroundMark x1="71271" y1="35396" x2="67870" y2="38797"/>
                          <a14:foregroundMark x1="75000" y1="31667" x2="73771" y2="32896"/>
                          <a14:foregroundMark x1="75324" y1="31343" x2="75000" y2="31667"/>
                          <a14:foregroundMark x1="76667" y1="30000" x2="75834" y2="30833"/>
                          <a14:foregroundMark x1="25285" y1="38125" x2="40000" y2="42500"/>
                          <a14:foregroundMark x1="61667" y1="27500" x2="61667" y2="27500"/>
                          <a14:foregroundMark x1="56667" y1="22500" x2="56667" y2="22500"/>
                          <a14:foregroundMark x1="49167" y1="26667" x2="49167" y2="26667"/>
                          <a14:foregroundMark x1="45000" y1="25833" x2="45000" y2="25833"/>
                          <a14:foregroundMark x1="57500" y1="35833" x2="57500" y2="35833"/>
                          <a14:foregroundMark x1="46667" y1="24167" x2="46667" y2="24167"/>
                          <a14:foregroundMark x1="50833" y1="25000" x2="46667" y2="27500"/>
                          <a14:backgroundMark x1="9167" y1="31667" x2="9167" y2="37500"/>
                          <a14:backgroundMark x1="18333" y1="41667" x2="18333" y2="41667"/>
                          <a14:backgroundMark x1="18333" y1="42500" x2="18333" y2="44167"/>
                          <a14:backgroundMark x1="75833" y1="30833" x2="75000" y2="30833"/>
                          <a14:backgroundMark x1="45000" y1="18333" x2="45221" y2="19218"/>
                          <a14:backgroundMark x1="20000" y1="40833" x2="20000" y2="40833"/>
                          <a14:backgroundMark x1="18333" y1="40833" x2="20833" y2="42500"/>
                          <a14:backgroundMark x1="75000" y1="31667" x2="75000" y2="31667"/>
                          <a14:backgroundMark x1="78333" y1="29167" x2="76667" y2="30000"/>
                          <a14:backgroundMark x1="72500" y1="32500" x2="75000" y2="30000"/>
                          <a14:backgroundMark x1="74167" y1="42500" x2="72500" y2="45000"/>
                          <a14:backgroundMark x1="39167" y1="20000" x2="39388" y2="2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rcRect b="50000"/>
            <a:stretch/>
          </p:blipFill>
          <p:spPr>
            <a:xfrm>
              <a:off x="4620259" y="7825764"/>
              <a:ext cx="394059" cy="197030"/>
            </a:xfrm>
            <a:prstGeom prst="rect">
              <a:avLst/>
            </a:prstGeom>
          </p:spPr>
        </p:pic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DA98A7B-E259-51F1-B72E-853356F960EA}"/>
              </a:ext>
            </a:extLst>
          </p:cNvPr>
          <p:cNvSpPr txBox="1"/>
          <p:nvPr/>
        </p:nvSpPr>
        <p:spPr>
          <a:xfrm>
            <a:off x="-4367580" y="4953740"/>
            <a:ext cx="5445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en-US" altLang="ja-JP" sz="7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endParaRPr kumimoji="1" lang="ja-JP" altLang="en-US" sz="7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5E13DB-90F4-83A5-E8C1-3DD17CCDDFCA}"/>
              </a:ext>
            </a:extLst>
          </p:cNvPr>
          <p:cNvSpPr txBox="1"/>
          <p:nvPr/>
        </p:nvSpPr>
        <p:spPr>
          <a:xfrm>
            <a:off x="-6528283" y="10104516"/>
            <a:ext cx="6393097" cy="521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開館時間：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休館日：毎週月曜日・祝日（長期休暇中は日曜日）　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052-352-3564</a:t>
            </a:r>
          </a:p>
          <a:p>
            <a:pPr>
              <a:lnSpc>
                <a:spcPct val="150000"/>
              </a:lnSpc>
            </a:pP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メール：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nakagawa-jidoukan@tempo.ocn.ne.jp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hlinkClick r:id="rId5"/>
              </a:rPr>
              <a:t>http://www.nakagawajido-kan.sakura.ne.jp/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390F17-8254-B156-D757-D557F846A229}"/>
              </a:ext>
            </a:extLst>
          </p:cNvPr>
          <p:cNvSpPr txBox="1"/>
          <p:nvPr/>
        </p:nvSpPr>
        <p:spPr>
          <a:xfrm>
            <a:off x="-6528283" y="9918539"/>
            <a:ext cx="26253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名古屋市中川児童館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（地域子育て支援拠点）</a:t>
            </a:r>
            <a:endParaRPr kumimoji="1"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C6052A0-7534-5518-9639-1E62E0A931D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53" b="92062" l="10000" r="93729">
                        <a14:foregroundMark x1="55763" y1="42536" x2="52542" y2="61493"/>
                        <a14:foregroundMark x1="50508" y1="31280" x2="46949" y2="45616"/>
                        <a14:foregroundMark x1="46949" y1="45616" x2="47627" y2="46682"/>
                        <a14:foregroundMark x1="42881" y1="25237" x2="65932" y2="27962"/>
                        <a14:foregroundMark x1="65932" y1="27962" x2="66102" y2="28318"/>
                        <a14:foregroundMark x1="61356" y1="21564" x2="59322" y2="22393"/>
                        <a14:foregroundMark x1="20847" y1="37796" x2="18305" y2="43128"/>
                        <a14:foregroundMark x1="41525" y1="52488" x2="41695" y2="64336"/>
                        <a14:foregroundMark x1="41695" y1="64336" x2="44407" y2="67654"/>
                        <a14:foregroundMark x1="41864" y1="38744" x2="43051" y2="38389"/>
                        <a14:foregroundMark x1="47627" y1="68009" x2="43559" y2="77962"/>
                        <a14:foregroundMark x1="72203" y1="61848" x2="68475" y2="68246"/>
                        <a14:foregroundMark x1="58814" y1="75118" x2="65932" y2="78673"/>
                        <a14:foregroundMark x1="64068" y1="83886" x2="65932" y2="88389"/>
                        <a14:foregroundMark x1="37119" y1="81872" x2="34746" y2="90521"/>
                        <a14:foregroundMark x1="37797" y1="31398" x2="31525" y2="34479"/>
                        <a14:backgroundMark x1="30508" y1="13033" x2="17797" y2="16943"/>
                        <a14:backgroundMark x1="37627" y1="10900" x2="23220" y2="17180"/>
                        <a14:backgroundMark x1="87797" y1="58057" x2="94407" y2="86611"/>
                        <a14:backgroundMark x1="93051" y1="56991" x2="92542" y2="71090"/>
                        <a14:backgroundMark x1="91525" y1="52607" x2="83898" y2="65758"/>
                        <a14:backgroundMark x1="83390" y1="58412" x2="89661" y2="90877"/>
                        <a14:backgroundMark x1="90169" y1="80569" x2="88475" y2="95616"/>
                        <a14:backgroundMark x1="88475" y1="95616" x2="86271" y2="96919"/>
                        <a14:backgroundMark x1="84915" y1="92891" x2="86271" y2="95616"/>
                        <a14:backgroundMark x1="86271" y1="92654" x2="81525" y2="92891"/>
                        <a14:backgroundMark x1="82373" y1="66469" x2="78136" y2="81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67"/>
          <a:stretch/>
        </p:blipFill>
        <p:spPr>
          <a:xfrm>
            <a:off x="4985042" y="2780350"/>
            <a:ext cx="259175" cy="323416"/>
          </a:xfrm>
          <a:prstGeom prst="rect">
            <a:avLst/>
          </a:prstGeom>
        </p:spPr>
      </p:pic>
      <p:pic>
        <p:nvPicPr>
          <p:cNvPr id="14" name="図 13" descr="テキスト, 手紙, ホワイトボード&#10;&#10;自動的に生成された説明">
            <a:extLst>
              <a:ext uri="{FF2B5EF4-FFF2-40B4-BE49-F238E27FC236}">
                <a16:creationId xmlns:a16="http://schemas.microsoft.com/office/drawing/2014/main" id="{687DC8F0-4B84-84E8-5B8D-2CB19C63737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815" b="92593" l="7875" r="95750">
                        <a14:foregroundMark x1="7875" y1="36700" x2="13375" y2="19865"/>
                        <a14:foregroundMark x1="13750" y1="25926" x2="9875" y2="28283"/>
                        <a14:foregroundMark x1="14500" y1="23906" x2="11000" y2="28283"/>
                        <a14:foregroundMark x1="12625" y1="18519" x2="9875" y2="37710"/>
                        <a14:foregroundMark x1="33250" y1="30303" x2="43000" y2="19865"/>
                        <a14:foregroundMark x1="34875" y1="25926" x2="52875" y2="14815"/>
                        <a14:foregroundMark x1="52875" y1="14815" x2="35000" y2="25253"/>
                        <a14:foregroundMark x1="35000" y1="25253" x2="34875" y2="22896"/>
                        <a14:foregroundMark x1="93509" y1="66551" x2="94250" y2="81145"/>
                        <a14:foregroundMark x1="91875" y1="34343" x2="93047" y2="57435"/>
                        <a14:foregroundMark x1="94250" y1="81145" x2="40875" y2="90909"/>
                        <a14:foregroundMark x1="40875" y1="90909" x2="58750" y2="90236"/>
                        <a14:foregroundMark x1="58750" y1="90236" x2="77625" y2="92256"/>
                        <a14:foregroundMark x1="77625" y1="92256" x2="94625" y2="72727"/>
                        <a14:foregroundMark x1="95252" y1="63157" x2="95750" y2="55556"/>
                        <a14:foregroundMark x1="94625" y1="72727" x2="95242" y2="63304"/>
                        <a14:foregroundMark x1="40250" y1="31313" x2="40489" y2="32880"/>
                        <a14:foregroundMark x1="38875" y1="85185" x2="43875" y2="89562"/>
                        <a14:foregroundMark x1="46125" y1="88552" x2="37500" y2="87205"/>
                        <a14:foregroundMark x1="45250" y1="92593" x2="36500" y2="88552"/>
                        <a14:backgroundMark x1="86750" y1="45791" x2="43000" y2="39057"/>
                        <a14:backgroundMark x1="82250" y1="53872" x2="52250" y2="48485"/>
                        <a14:backgroundMark x1="72375" y1="41751" x2="32625" y2="43098"/>
                        <a14:backgroundMark x1="32625" y1="43098" x2="32625" y2="43098"/>
                        <a14:backgroundMark x1="81625" y1="64646" x2="41250" y2="64646"/>
                        <a14:backgroundMark x1="87375" y1="60606" x2="45250" y2="65993"/>
                        <a14:backgroundMark x1="57375" y1="36364" x2="82125" y2="69024"/>
                        <a14:backgroundMark x1="82125" y1="69024" x2="57500" y2="29630"/>
                        <a14:backgroundMark x1="57500" y1="29630" x2="45250" y2="29630"/>
                        <a14:backgroundMark x1="58500" y1="40404" x2="48125" y2="56566"/>
                        <a14:backgroundMark x1="63750" y1="39057" x2="49875" y2="57912"/>
                        <a14:backgroundMark x1="49875" y1="33670" x2="42375" y2="60606"/>
                        <a14:backgroundMark x1="46375" y1="44444" x2="49875" y2="63300"/>
                        <a14:backgroundMark x1="53875" y1="40404" x2="50500" y2="67340"/>
                        <a14:backgroundMark x1="46375" y1="33670" x2="45250" y2="63300"/>
                        <a14:backgroundMark x1="40625" y1="33670" x2="40125" y2="65993"/>
                        <a14:backgroundMark x1="43000" y1="39057" x2="42453" y2="82677"/>
                        <a14:backgroundMark x1="46375" y1="70034" x2="67750" y2="63300"/>
                        <a14:backgroundMark x1="43000" y1="70034" x2="71250" y2="70034"/>
                        <a14:backgroundMark x1="46375" y1="65993" x2="57375" y2="72727"/>
                        <a14:backgroundMark x1="43000" y1="67340" x2="56250" y2="74074"/>
                        <a14:backgroundMark x1="45250" y1="65993" x2="53375" y2="67340"/>
                        <a14:backgroundMark x1="43500" y1="72727" x2="52250" y2="74074"/>
                        <a14:backgroundMark x1="51000" y1="70034" x2="44125" y2="71380"/>
                        <a14:backgroundMark x1="54500" y1="68687" x2="43000" y2="74074"/>
                        <a14:backgroundMark x1="38875" y1="52525" x2="39500" y2="63300"/>
                        <a14:backgroundMark x1="41875" y1="39057" x2="43000" y2="70034"/>
                        <a14:backgroundMark x1="41875" y1="37710" x2="41875" y2="68687"/>
                        <a14:backgroundMark x1="41875" y1="39057" x2="63750" y2="37710"/>
                        <a14:backgroundMark x1="41250" y1="33670" x2="65500" y2="36364"/>
                        <a14:backgroundMark x1="63750" y1="39057" x2="84500" y2="36364"/>
                        <a14:backgroundMark x1="86250" y1="41751" x2="73000" y2="43098"/>
                        <a14:backgroundMark x1="85125" y1="39057" x2="71875" y2="39057"/>
                        <a14:backgroundMark x1="85125" y1="40404" x2="72375" y2="40404"/>
                        <a14:backgroundMark x1="93750" y1="59259" x2="90875" y2="64646"/>
                        <a14:backgroundMark x1="92000" y1="61953" x2="92000" y2="61953"/>
                        <a14:backgroundMark x1="89125" y1="64646" x2="89125" y2="64646"/>
                        <a14:backgroundMark x1="89125" y1="64646" x2="89125" y2="64646"/>
                        <a14:backgroundMark x1="89125" y1="64646" x2="91375" y2="61953"/>
                        <a14:backgroundMark x1="92000" y1="60606" x2="92000" y2="60606"/>
                        <a14:backgroundMark x1="92000" y1="57912" x2="92000" y2="57912"/>
                        <a14:backgroundMark x1="92000" y1="57912" x2="91375" y2="61953"/>
                        <a14:backgroundMark x1="90875" y1="61953" x2="88500" y2="65993"/>
                        <a14:backgroundMark x1="88000" y1="65993" x2="88000" y2="65993"/>
                        <a14:backgroundMark x1="88000" y1="65993" x2="88000" y2="65993"/>
                        <a14:backgroundMark x1="90250" y1="57912" x2="90250" y2="65993"/>
                        <a14:backgroundMark x1="92000" y1="56566" x2="78750" y2="60606"/>
                        <a14:backgroundMark x1="89750" y1="59259" x2="81625" y2="63300"/>
                        <a14:backgroundMark x1="90875" y1="63300" x2="81625" y2="64646"/>
                        <a14:backgroundMark x1="92000" y1="64646" x2="83375" y2="67340"/>
                        <a14:backgroundMark x1="76375" y1="47138" x2="76375" y2="55219"/>
                        <a14:backgroundMark x1="74125" y1="47138" x2="68375" y2="60606"/>
                        <a14:backgroundMark x1="77000" y1="44444" x2="77000" y2="61953"/>
                        <a14:backgroundMark x1="80500" y1="41751" x2="80500" y2="67340"/>
                        <a14:backgroundMark x1="81625" y1="43098" x2="83375" y2="65993"/>
                        <a14:backgroundMark x1="54500" y1="67340" x2="71250" y2="70034"/>
                        <a14:backgroundMark x1="71875" y1="64646" x2="60875" y2="64646"/>
                        <a14:backgroundMark x1="69500" y1="63300" x2="60250" y2="71380"/>
                        <a14:backgroundMark x1="77000" y1="60606" x2="68375" y2="70034"/>
                        <a14:backgroundMark x1="70625" y1="43098" x2="45250" y2="39057"/>
                        <a14:backgroundMark x1="47625" y1="33670" x2="70125" y2="28283"/>
                        <a14:backgroundMark x1="80500" y1="40404" x2="64875" y2="37710"/>
                        <a14:backgroundMark x1="81625" y1="39057" x2="66000" y2="33670"/>
                        <a14:backgroundMark x1="76375" y1="30976" x2="67250" y2="33670"/>
                        <a14:backgroundMark x1="77625" y1="33670" x2="64875" y2="35017"/>
                        <a14:backgroundMark x1="79250" y1="36364" x2="73500" y2="39057"/>
                        <a14:backgroundMark x1="77000" y1="36364" x2="85625" y2="37710"/>
                        <a14:backgroundMark x1="82750" y1="40404" x2="85625" y2="60606"/>
                        <a14:backgroundMark x1="84500" y1="40404" x2="85625" y2="56566"/>
                        <a14:backgroundMark x1="85625" y1="41751" x2="92000" y2="68687"/>
                        <a14:backgroundMark x1="93125" y1="57912" x2="90875" y2="61953"/>
                        <a14:backgroundMark x1="37750" y1="55219" x2="43500" y2="61953"/>
                        <a14:backgroundMark x1="41250" y1="53872" x2="40125" y2="57912"/>
                        <a14:backgroundMark x1="44125" y1="37710" x2="38875" y2="37710"/>
                        <a14:backgroundMark x1="40625" y1="41751" x2="37250" y2="43098"/>
                        <a14:backgroundMark x1="41250" y1="40404" x2="41250" y2="40404"/>
                        <a14:backgroundMark x1="77625" y1="33670" x2="77625" y2="36027"/>
                        <a14:backgroundMark x1="77250" y1="32660" x2="77250" y2="3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893" r="74392"/>
          <a:stretch/>
        </p:blipFill>
        <p:spPr>
          <a:xfrm>
            <a:off x="8362767" y="5912382"/>
            <a:ext cx="512508" cy="785600"/>
          </a:xfrm>
          <a:prstGeom prst="rect">
            <a:avLst/>
          </a:prstGeom>
        </p:spPr>
      </p:pic>
      <p:sp>
        <p:nvSpPr>
          <p:cNvPr id="23" name="吹き出し: 円形 22">
            <a:extLst>
              <a:ext uri="{FF2B5EF4-FFF2-40B4-BE49-F238E27FC236}">
                <a16:creationId xmlns:a16="http://schemas.microsoft.com/office/drawing/2014/main" id="{65A00B89-5D75-81DA-B772-3F41C420FD36}"/>
              </a:ext>
            </a:extLst>
          </p:cNvPr>
          <p:cNvSpPr/>
          <p:nvPr/>
        </p:nvSpPr>
        <p:spPr>
          <a:xfrm>
            <a:off x="-2360537" y="5574438"/>
            <a:ext cx="444476" cy="337944"/>
          </a:xfrm>
          <a:prstGeom prst="wedgeEllipseCallout">
            <a:avLst>
              <a:gd name="adj1" fmla="val -56496"/>
              <a:gd name="adj2" fmla="val 3332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35408E8-D1B2-4DF5-35E8-A56BBAD4161A}"/>
              </a:ext>
            </a:extLst>
          </p:cNvPr>
          <p:cNvSpPr txBox="1"/>
          <p:nvPr/>
        </p:nvSpPr>
        <p:spPr>
          <a:xfrm>
            <a:off x="-1663547" y="5130462"/>
            <a:ext cx="505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特別編</a:t>
            </a:r>
          </a:p>
        </p:txBody>
      </p:sp>
      <p:pic>
        <p:nvPicPr>
          <p:cNvPr id="18" name="図 17" descr="テキスト, 手紙, ホワイトボード&#10;&#10;自動的に生成された説明">
            <a:extLst>
              <a:ext uri="{FF2B5EF4-FFF2-40B4-BE49-F238E27FC236}">
                <a16:creationId xmlns:a16="http://schemas.microsoft.com/office/drawing/2014/main" id="{E277211A-3371-F730-504D-28319D83F8B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815" b="92593" l="7875" r="95750">
                        <a14:foregroundMark x1="7875" y1="36700" x2="13375" y2="19865"/>
                        <a14:foregroundMark x1="13750" y1="25926" x2="9875" y2="28283"/>
                        <a14:foregroundMark x1="14500" y1="23906" x2="11000" y2="28283"/>
                        <a14:foregroundMark x1="12625" y1="18519" x2="9875" y2="37710"/>
                        <a14:foregroundMark x1="33250" y1="30303" x2="43000" y2="19865"/>
                        <a14:foregroundMark x1="34875" y1="25926" x2="52875" y2="14815"/>
                        <a14:foregroundMark x1="52875" y1="14815" x2="35000" y2="25253"/>
                        <a14:foregroundMark x1="35000" y1="25253" x2="34875" y2="22896"/>
                        <a14:foregroundMark x1="93509" y1="66551" x2="94250" y2="81145"/>
                        <a14:foregroundMark x1="91875" y1="34343" x2="93047" y2="57435"/>
                        <a14:foregroundMark x1="94250" y1="81145" x2="40875" y2="90909"/>
                        <a14:foregroundMark x1="40875" y1="90909" x2="58750" y2="90236"/>
                        <a14:foregroundMark x1="58750" y1="90236" x2="77625" y2="92256"/>
                        <a14:foregroundMark x1="77625" y1="92256" x2="94625" y2="72727"/>
                        <a14:foregroundMark x1="95252" y1="63157" x2="95750" y2="55556"/>
                        <a14:foregroundMark x1="94625" y1="72727" x2="95242" y2="63304"/>
                        <a14:foregroundMark x1="40250" y1="31313" x2="40489" y2="32880"/>
                        <a14:foregroundMark x1="38875" y1="85185" x2="43875" y2="89562"/>
                        <a14:foregroundMark x1="46125" y1="88552" x2="37500" y2="87205"/>
                        <a14:foregroundMark x1="45250" y1="92593" x2="36500" y2="88552"/>
                        <a14:backgroundMark x1="86750" y1="45791" x2="43000" y2="39057"/>
                        <a14:backgroundMark x1="82250" y1="53872" x2="52250" y2="48485"/>
                        <a14:backgroundMark x1="72375" y1="41751" x2="32625" y2="43098"/>
                        <a14:backgroundMark x1="32625" y1="43098" x2="32625" y2="43098"/>
                        <a14:backgroundMark x1="81625" y1="64646" x2="41250" y2="64646"/>
                        <a14:backgroundMark x1="87375" y1="60606" x2="45250" y2="65993"/>
                        <a14:backgroundMark x1="57375" y1="36364" x2="82125" y2="69024"/>
                        <a14:backgroundMark x1="82125" y1="69024" x2="57500" y2="29630"/>
                        <a14:backgroundMark x1="57500" y1="29630" x2="45250" y2="29630"/>
                        <a14:backgroundMark x1="58500" y1="40404" x2="48125" y2="56566"/>
                        <a14:backgroundMark x1="63750" y1="39057" x2="49875" y2="57912"/>
                        <a14:backgroundMark x1="49875" y1="33670" x2="42375" y2="60606"/>
                        <a14:backgroundMark x1="46375" y1="44444" x2="49875" y2="63300"/>
                        <a14:backgroundMark x1="53875" y1="40404" x2="50500" y2="67340"/>
                        <a14:backgroundMark x1="46375" y1="33670" x2="45250" y2="63300"/>
                        <a14:backgroundMark x1="40625" y1="33670" x2="40125" y2="65993"/>
                        <a14:backgroundMark x1="43000" y1="39057" x2="42453" y2="82677"/>
                        <a14:backgroundMark x1="46375" y1="70034" x2="67750" y2="63300"/>
                        <a14:backgroundMark x1="43000" y1="70034" x2="71250" y2="70034"/>
                        <a14:backgroundMark x1="46375" y1="65993" x2="57375" y2="72727"/>
                        <a14:backgroundMark x1="43000" y1="67340" x2="56250" y2="74074"/>
                        <a14:backgroundMark x1="45250" y1="65993" x2="53375" y2="67340"/>
                        <a14:backgroundMark x1="43500" y1="72727" x2="52250" y2="74074"/>
                        <a14:backgroundMark x1="51000" y1="70034" x2="44125" y2="71380"/>
                        <a14:backgroundMark x1="54500" y1="68687" x2="43000" y2="74074"/>
                        <a14:backgroundMark x1="38875" y1="52525" x2="39500" y2="63300"/>
                        <a14:backgroundMark x1="41875" y1="39057" x2="43000" y2="70034"/>
                        <a14:backgroundMark x1="41875" y1="37710" x2="41875" y2="68687"/>
                        <a14:backgroundMark x1="41875" y1="39057" x2="63750" y2="37710"/>
                        <a14:backgroundMark x1="41250" y1="33670" x2="65500" y2="36364"/>
                        <a14:backgroundMark x1="63750" y1="39057" x2="84500" y2="36364"/>
                        <a14:backgroundMark x1="86250" y1="41751" x2="73000" y2="43098"/>
                        <a14:backgroundMark x1="85125" y1="39057" x2="71875" y2="39057"/>
                        <a14:backgroundMark x1="85125" y1="40404" x2="72375" y2="40404"/>
                        <a14:backgroundMark x1="93750" y1="59259" x2="90875" y2="64646"/>
                        <a14:backgroundMark x1="92000" y1="61953" x2="92000" y2="61953"/>
                        <a14:backgroundMark x1="89125" y1="64646" x2="89125" y2="64646"/>
                        <a14:backgroundMark x1="89125" y1="64646" x2="89125" y2="64646"/>
                        <a14:backgroundMark x1="89125" y1="64646" x2="91375" y2="61953"/>
                        <a14:backgroundMark x1="92000" y1="60606" x2="92000" y2="60606"/>
                        <a14:backgroundMark x1="92000" y1="57912" x2="92000" y2="57912"/>
                        <a14:backgroundMark x1="92000" y1="57912" x2="91375" y2="61953"/>
                        <a14:backgroundMark x1="90875" y1="61953" x2="88500" y2="65993"/>
                        <a14:backgroundMark x1="88000" y1="65993" x2="88000" y2="65993"/>
                        <a14:backgroundMark x1="88000" y1="65993" x2="88000" y2="65993"/>
                        <a14:backgroundMark x1="90250" y1="57912" x2="90250" y2="65993"/>
                        <a14:backgroundMark x1="92000" y1="56566" x2="78750" y2="60606"/>
                        <a14:backgroundMark x1="89750" y1="59259" x2="81625" y2="63300"/>
                        <a14:backgroundMark x1="90875" y1="63300" x2="81625" y2="64646"/>
                        <a14:backgroundMark x1="92000" y1="64646" x2="83375" y2="67340"/>
                        <a14:backgroundMark x1="76375" y1="47138" x2="76375" y2="55219"/>
                        <a14:backgroundMark x1="74125" y1="47138" x2="68375" y2="60606"/>
                        <a14:backgroundMark x1="77000" y1="44444" x2="77000" y2="61953"/>
                        <a14:backgroundMark x1="80500" y1="41751" x2="80500" y2="67340"/>
                        <a14:backgroundMark x1="81625" y1="43098" x2="83375" y2="65993"/>
                        <a14:backgroundMark x1="54500" y1="67340" x2="71250" y2="70034"/>
                        <a14:backgroundMark x1="71875" y1="64646" x2="60875" y2="64646"/>
                        <a14:backgroundMark x1="69500" y1="63300" x2="60250" y2="71380"/>
                        <a14:backgroundMark x1="77000" y1="60606" x2="68375" y2="70034"/>
                        <a14:backgroundMark x1="70625" y1="43098" x2="45250" y2="39057"/>
                        <a14:backgroundMark x1="47625" y1="33670" x2="70125" y2="28283"/>
                        <a14:backgroundMark x1="80500" y1="40404" x2="64875" y2="37710"/>
                        <a14:backgroundMark x1="81625" y1="39057" x2="66000" y2="33670"/>
                        <a14:backgroundMark x1="76375" y1="30976" x2="67250" y2="33670"/>
                        <a14:backgroundMark x1="77625" y1="33670" x2="64875" y2="35017"/>
                        <a14:backgroundMark x1="79250" y1="36364" x2="73500" y2="39057"/>
                        <a14:backgroundMark x1="77000" y1="36364" x2="85625" y2="37710"/>
                        <a14:backgroundMark x1="82750" y1="40404" x2="85625" y2="60606"/>
                        <a14:backgroundMark x1="84500" y1="40404" x2="85625" y2="56566"/>
                        <a14:backgroundMark x1="85625" y1="41751" x2="92000" y2="68687"/>
                        <a14:backgroundMark x1="93125" y1="57912" x2="90875" y2="61953"/>
                        <a14:backgroundMark x1="37750" y1="55219" x2="43500" y2="61953"/>
                        <a14:backgroundMark x1="41250" y1="53872" x2="40125" y2="57912"/>
                        <a14:backgroundMark x1="44125" y1="37710" x2="38875" y2="37710"/>
                        <a14:backgroundMark x1="40625" y1="41751" x2="37250" y2="43098"/>
                        <a14:backgroundMark x1="41250" y1="40404" x2="41250" y2="40404"/>
                        <a14:backgroundMark x1="77625" y1="33670" x2="77625" y2="36027"/>
                        <a14:backgroundMark x1="77250" y1="32660" x2="77250" y2="3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02"/>
          <a:stretch/>
        </p:blipFill>
        <p:spPr>
          <a:xfrm>
            <a:off x="5241840" y="5579441"/>
            <a:ext cx="2193087" cy="924639"/>
          </a:xfrm>
          <a:prstGeom prst="rect">
            <a:avLst/>
          </a:prstGeom>
        </p:spPr>
      </p:pic>
      <p:pic>
        <p:nvPicPr>
          <p:cNvPr id="9" name="図 8" descr="QR コード&#10;&#10;自動的に生成された説明">
            <a:extLst>
              <a:ext uri="{FF2B5EF4-FFF2-40B4-BE49-F238E27FC236}">
                <a16:creationId xmlns:a16="http://schemas.microsoft.com/office/drawing/2014/main" id="{4219E08B-8C91-40BA-5CBD-0E5A1CD7E1F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13" y="5746553"/>
            <a:ext cx="606606" cy="561182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71D50E2-B8A8-FA70-A535-349B873187CF}"/>
              </a:ext>
            </a:extLst>
          </p:cNvPr>
          <p:cNvSpPr txBox="1"/>
          <p:nvPr/>
        </p:nvSpPr>
        <p:spPr>
          <a:xfrm>
            <a:off x="-3331735" y="4018856"/>
            <a:ext cx="5445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en-US" altLang="ja-JP" sz="7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endParaRPr kumimoji="1" lang="ja-JP" altLang="en-US" sz="7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80261B-0728-6734-5BC6-716ECE2DC955}"/>
              </a:ext>
            </a:extLst>
          </p:cNvPr>
          <p:cNvSpPr txBox="1"/>
          <p:nvPr/>
        </p:nvSpPr>
        <p:spPr>
          <a:xfrm>
            <a:off x="6169780" y="5800092"/>
            <a:ext cx="986167" cy="47538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X(</a:t>
            </a: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旧</a:t>
            </a:r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Twitter)</a:t>
            </a: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も</a:t>
            </a:r>
            <a:endParaRPr kumimoji="1"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ほにゃ字Re" panose="02000600000000000000" pitchFamily="2" charset="-128"/>
              <a:ea typeface="ほにゃ字Re" panose="02000600000000000000" pitchFamily="2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やっています♪</a:t>
            </a:r>
            <a:endParaRPr kumimoji="1"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ほにゃ字Re" panose="02000600000000000000" pitchFamily="2" charset="-128"/>
              <a:ea typeface="ほにゃ字Re" panose="02000600000000000000" pitchFamily="2" charset="-128"/>
            </a:endParaRPr>
          </a:p>
        </p:txBody>
      </p:sp>
      <p:sp>
        <p:nvSpPr>
          <p:cNvPr id="30" name="吹き出し: 円形 29">
            <a:extLst>
              <a:ext uri="{FF2B5EF4-FFF2-40B4-BE49-F238E27FC236}">
                <a16:creationId xmlns:a16="http://schemas.microsoft.com/office/drawing/2014/main" id="{FF5F9E42-00D3-76B7-673B-36E065FB28B8}"/>
              </a:ext>
            </a:extLst>
          </p:cNvPr>
          <p:cNvSpPr/>
          <p:nvPr/>
        </p:nvSpPr>
        <p:spPr>
          <a:xfrm rot="21424339">
            <a:off x="-2307729" y="3998708"/>
            <a:ext cx="1036413" cy="460077"/>
          </a:xfrm>
          <a:prstGeom prst="wedgeEllipseCallout">
            <a:avLst>
              <a:gd name="adj1" fmla="val -6670"/>
              <a:gd name="adj2" fmla="val 76787"/>
            </a:avLst>
          </a:prstGeom>
          <a:solidFill>
            <a:srgbClr val="DDDDD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D5107BA-FC92-30B1-9BD3-1C5953470154}"/>
              </a:ext>
            </a:extLst>
          </p:cNvPr>
          <p:cNvSpPr txBox="1"/>
          <p:nvPr/>
        </p:nvSpPr>
        <p:spPr>
          <a:xfrm rot="21414340">
            <a:off x="-2239808" y="6619683"/>
            <a:ext cx="90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Posterama" panose="020B0504020200020000" pitchFamily="34" charset="0"/>
                <a:ea typeface="HG創英角ﾎﾟｯﾌﾟ体" panose="040B0A09000000000000" pitchFamily="49" charset="-128"/>
                <a:cs typeface="Posterama" panose="020B0504020200020000" pitchFamily="34" charset="0"/>
              </a:rPr>
              <a:t>保育士さんとの　　</a:t>
            </a:r>
            <a:endParaRPr kumimoji="1" lang="en-US" altLang="ja-JP" sz="800" dirty="0">
              <a:latin typeface="Posterama" panose="020B0504020200020000" pitchFamily="34" charset="0"/>
              <a:ea typeface="HG創英角ﾎﾟｯﾌﾟ体" panose="040B0A09000000000000" pitchFamily="49" charset="-128"/>
              <a:cs typeface="Posterama" panose="020B0504020200020000" pitchFamily="34" charset="0"/>
            </a:endParaRPr>
          </a:p>
          <a:p>
            <a:r>
              <a:rPr kumimoji="1" lang="ja-JP" altLang="en-US" sz="800" dirty="0">
                <a:latin typeface="Posterama" panose="020B0504020200020000" pitchFamily="34" charset="0"/>
                <a:ea typeface="HG創英角ﾎﾟｯﾌﾟ体" panose="040B0A09000000000000" pitchFamily="49" charset="-128"/>
                <a:cs typeface="Posterama" panose="020B0504020200020000" pitchFamily="34" charset="0"/>
              </a:rPr>
              <a:t>　おはなし会</a:t>
            </a:r>
            <a:endParaRPr kumimoji="1" lang="en-US" altLang="ja-JP" sz="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1000" dirty="0">
                <a:latin typeface="Posterama" panose="020B0504020200020000" pitchFamily="34" charset="0"/>
                <a:ea typeface="HG創英角ﾎﾟｯﾌﾟ体" panose="040B0A09000000000000" pitchFamily="49" charset="-128"/>
                <a:cs typeface="Posterama" panose="020B0504020200020000" pitchFamily="34" charset="0"/>
              </a:rPr>
              <a:t>　　</a:t>
            </a:r>
            <a:r>
              <a:rPr kumimoji="1" lang="en-US" altLang="ja-JP" sz="1000" dirty="0">
                <a:latin typeface="Posterama" panose="020B0504020200020000" pitchFamily="34" charset="0"/>
                <a:ea typeface="HG創英角ﾎﾟｯﾌﾟ体" panose="040B0A09000000000000" pitchFamily="49" charset="-128"/>
                <a:cs typeface="Posterama" panose="020B0504020200020000" pitchFamily="34" charset="0"/>
              </a:rPr>
              <a:t>in</a:t>
            </a:r>
            <a:r>
              <a:rPr kumimoji="1" lang="en-US" altLang="ja-JP" sz="1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</a:p>
          <a:p>
            <a:r>
              <a:rPr kumimoji="1" lang="ja-JP" altLang="en-US" sz="1000" dirty="0">
                <a:latin typeface="Posterama" panose="020B0504020200020000" pitchFamily="34" charset="0"/>
                <a:ea typeface="HG創英角ﾎﾟｯﾌﾟ体" panose="040B0A09000000000000" pitchFamily="49" charset="-128"/>
                <a:cs typeface="Posterama" panose="020B0504020200020000" pitchFamily="34" charset="0"/>
              </a:rPr>
              <a:t> 荒子公園！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B8C6BF1-7D13-FEF2-E9D4-AD4DBFBCF62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53" b="92062" l="10000" r="93729">
                        <a14:foregroundMark x1="55763" y1="42536" x2="52542" y2="61493"/>
                        <a14:foregroundMark x1="50508" y1="31280" x2="46949" y2="45616"/>
                        <a14:foregroundMark x1="46949" y1="45616" x2="47627" y2="46682"/>
                        <a14:foregroundMark x1="42881" y1="25237" x2="65932" y2="27962"/>
                        <a14:foregroundMark x1="65932" y1="27962" x2="66102" y2="28318"/>
                        <a14:foregroundMark x1="61356" y1="21564" x2="59322" y2="22393"/>
                        <a14:foregroundMark x1="20847" y1="37796" x2="18305" y2="43128"/>
                        <a14:foregroundMark x1="41525" y1="52488" x2="41695" y2="64336"/>
                        <a14:foregroundMark x1="41695" y1="64336" x2="44407" y2="67654"/>
                        <a14:foregroundMark x1="41864" y1="38744" x2="43051" y2="38389"/>
                        <a14:foregroundMark x1="47627" y1="68009" x2="43559" y2="77962"/>
                        <a14:foregroundMark x1="72203" y1="61848" x2="68475" y2="68246"/>
                        <a14:foregroundMark x1="58814" y1="75118" x2="65932" y2="78673"/>
                        <a14:foregroundMark x1="64068" y1="83886" x2="65932" y2="88389"/>
                        <a14:foregroundMark x1="37119" y1="81872" x2="34746" y2="90521"/>
                        <a14:foregroundMark x1="37797" y1="31398" x2="31525" y2="34479"/>
                        <a14:backgroundMark x1="30508" y1="13033" x2="17797" y2="16943"/>
                        <a14:backgroundMark x1="37627" y1="10900" x2="23220" y2="17180"/>
                        <a14:backgroundMark x1="87797" y1="58057" x2="94407" y2="86611"/>
                        <a14:backgroundMark x1="93051" y1="56991" x2="92542" y2="71090"/>
                        <a14:backgroundMark x1="91525" y1="52607" x2="83898" y2="65758"/>
                        <a14:backgroundMark x1="83390" y1="58412" x2="89661" y2="90877"/>
                        <a14:backgroundMark x1="90169" y1="80569" x2="88475" y2="95616"/>
                        <a14:backgroundMark x1="88475" y1="95616" x2="86271" y2="96919"/>
                        <a14:backgroundMark x1="84915" y1="92891" x2="86271" y2="95616"/>
                        <a14:backgroundMark x1="86271" y1="92654" x2="81525" y2="92891"/>
                        <a14:backgroundMark x1="82373" y1="66469" x2="78136" y2="81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67"/>
          <a:stretch/>
        </p:blipFill>
        <p:spPr>
          <a:xfrm>
            <a:off x="8107367" y="2631283"/>
            <a:ext cx="238914" cy="29813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70ADB64-3033-F066-929A-CB148765D11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53" b="92062" l="10000" r="93729">
                        <a14:foregroundMark x1="55763" y1="42536" x2="52542" y2="61493"/>
                        <a14:foregroundMark x1="50508" y1="31280" x2="46949" y2="45616"/>
                        <a14:foregroundMark x1="46949" y1="45616" x2="47627" y2="46682"/>
                        <a14:foregroundMark x1="42881" y1="25237" x2="65932" y2="27962"/>
                        <a14:foregroundMark x1="65932" y1="27962" x2="66102" y2="28318"/>
                        <a14:foregroundMark x1="61356" y1="21564" x2="59322" y2="22393"/>
                        <a14:foregroundMark x1="20847" y1="37796" x2="18305" y2="43128"/>
                        <a14:foregroundMark x1="41525" y1="52488" x2="41695" y2="64336"/>
                        <a14:foregroundMark x1="41695" y1="64336" x2="44407" y2="67654"/>
                        <a14:foregroundMark x1="41864" y1="38744" x2="43051" y2="38389"/>
                        <a14:foregroundMark x1="47627" y1="68009" x2="43559" y2="77962"/>
                        <a14:foregroundMark x1="72203" y1="61848" x2="68475" y2="68246"/>
                        <a14:foregroundMark x1="58814" y1="75118" x2="65932" y2="78673"/>
                        <a14:foregroundMark x1="64068" y1="83886" x2="65932" y2="88389"/>
                        <a14:foregroundMark x1="37119" y1="81872" x2="34746" y2="90521"/>
                        <a14:foregroundMark x1="37797" y1="31398" x2="31525" y2="34479"/>
                        <a14:backgroundMark x1="30508" y1="13033" x2="17797" y2="16943"/>
                        <a14:backgroundMark x1="37627" y1="10900" x2="23220" y2="17180"/>
                        <a14:backgroundMark x1="87797" y1="58057" x2="94407" y2="86611"/>
                        <a14:backgroundMark x1="93051" y1="56991" x2="92542" y2="71090"/>
                        <a14:backgroundMark x1="91525" y1="52607" x2="83898" y2="65758"/>
                        <a14:backgroundMark x1="83390" y1="58412" x2="89661" y2="90877"/>
                        <a14:backgroundMark x1="90169" y1="80569" x2="88475" y2="95616"/>
                        <a14:backgroundMark x1="88475" y1="95616" x2="86271" y2="96919"/>
                        <a14:backgroundMark x1="84915" y1="92891" x2="86271" y2="95616"/>
                        <a14:backgroundMark x1="86271" y1="92654" x2="81525" y2="92891"/>
                        <a14:backgroundMark x1="82373" y1="66469" x2="78136" y2="81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67"/>
          <a:stretch/>
        </p:blipFill>
        <p:spPr>
          <a:xfrm>
            <a:off x="8627594" y="1184192"/>
            <a:ext cx="259175" cy="323416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9C22E28-C5EC-20C9-0A0C-818CFC0F23E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53" b="92062" l="10000" r="93729">
                        <a14:foregroundMark x1="55763" y1="42536" x2="52542" y2="61493"/>
                        <a14:foregroundMark x1="50508" y1="31280" x2="46949" y2="45616"/>
                        <a14:foregroundMark x1="46949" y1="45616" x2="47627" y2="46682"/>
                        <a14:foregroundMark x1="42881" y1="25237" x2="65932" y2="27962"/>
                        <a14:foregroundMark x1="65932" y1="27962" x2="66102" y2="28318"/>
                        <a14:foregroundMark x1="61356" y1="21564" x2="59322" y2="22393"/>
                        <a14:foregroundMark x1="20847" y1="37796" x2="18305" y2="43128"/>
                        <a14:foregroundMark x1="41525" y1="52488" x2="41695" y2="64336"/>
                        <a14:foregroundMark x1="41695" y1="64336" x2="44407" y2="67654"/>
                        <a14:foregroundMark x1="41864" y1="38744" x2="43051" y2="38389"/>
                        <a14:foregroundMark x1="47627" y1="68009" x2="43559" y2="77962"/>
                        <a14:foregroundMark x1="72203" y1="61848" x2="68475" y2="68246"/>
                        <a14:foregroundMark x1="58814" y1="75118" x2="65932" y2="78673"/>
                        <a14:foregroundMark x1="64068" y1="83886" x2="65932" y2="88389"/>
                        <a14:foregroundMark x1="37119" y1="81872" x2="34746" y2="90521"/>
                        <a14:foregroundMark x1="37797" y1="31398" x2="31525" y2="34479"/>
                        <a14:backgroundMark x1="30508" y1="13033" x2="17797" y2="16943"/>
                        <a14:backgroundMark x1="37627" y1="10900" x2="23220" y2="17180"/>
                        <a14:backgroundMark x1="87797" y1="58057" x2="94407" y2="86611"/>
                        <a14:backgroundMark x1="93051" y1="56991" x2="92542" y2="71090"/>
                        <a14:backgroundMark x1="91525" y1="52607" x2="83898" y2="65758"/>
                        <a14:backgroundMark x1="83390" y1="58412" x2="89661" y2="90877"/>
                        <a14:backgroundMark x1="90169" y1="80569" x2="88475" y2="95616"/>
                        <a14:backgroundMark x1="88475" y1="95616" x2="86271" y2="96919"/>
                        <a14:backgroundMark x1="84915" y1="92891" x2="86271" y2="95616"/>
                        <a14:backgroundMark x1="86271" y1="92654" x2="81525" y2="92891"/>
                        <a14:backgroundMark x1="82373" y1="66469" x2="78136" y2="81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67"/>
          <a:stretch/>
        </p:blipFill>
        <p:spPr>
          <a:xfrm>
            <a:off x="8794883" y="3822210"/>
            <a:ext cx="259175" cy="32341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1BFB0E-E23F-A68F-6BAC-BD9EA1562573}"/>
              </a:ext>
            </a:extLst>
          </p:cNvPr>
          <p:cNvSpPr txBox="1"/>
          <p:nvPr/>
        </p:nvSpPr>
        <p:spPr>
          <a:xfrm>
            <a:off x="-3831464" y="5914063"/>
            <a:ext cx="5445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en-US" altLang="ja-JP" sz="7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endParaRPr kumimoji="1" lang="ja-JP" altLang="en-US" sz="7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1046DD8F-C555-928B-6841-4C76A1FA53F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53" b="92062" l="10000" r="93729">
                        <a14:foregroundMark x1="55763" y1="42536" x2="52542" y2="61493"/>
                        <a14:foregroundMark x1="50508" y1="31280" x2="46949" y2="45616"/>
                        <a14:foregroundMark x1="46949" y1="45616" x2="47627" y2="46682"/>
                        <a14:foregroundMark x1="42881" y1="25237" x2="65932" y2="27962"/>
                        <a14:foregroundMark x1="65932" y1="27962" x2="66102" y2="28318"/>
                        <a14:foregroundMark x1="61356" y1="21564" x2="59322" y2="22393"/>
                        <a14:foregroundMark x1="20847" y1="37796" x2="18305" y2="43128"/>
                        <a14:foregroundMark x1="41525" y1="52488" x2="41695" y2="64336"/>
                        <a14:foregroundMark x1="41695" y1="64336" x2="44407" y2="67654"/>
                        <a14:foregroundMark x1="41864" y1="38744" x2="43051" y2="38389"/>
                        <a14:foregroundMark x1="47627" y1="68009" x2="43559" y2="77962"/>
                        <a14:foregroundMark x1="72203" y1="61848" x2="68475" y2="68246"/>
                        <a14:foregroundMark x1="58814" y1="75118" x2="65932" y2="78673"/>
                        <a14:foregroundMark x1="64068" y1="83886" x2="65932" y2="88389"/>
                        <a14:foregroundMark x1="37119" y1="81872" x2="34746" y2="90521"/>
                        <a14:foregroundMark x1="37797" y1="31398" x2="31525" y2="34479"/>
                        <a14:backgroundMark x1="30508" y1="13033" x2="17797" y2="16943"/>
                        <a14:backgroundMark x1="37627" y1="10900" x2="23220" y2="17180"/>
                        <a14:backgroundMark x1="87797" y1="58057" x2="94407" y2="86611"/>
                        <a14:backgroundMark x1="93051" y1="56991" x2="92542" y2="71090"/>
                        <a14:backgroundMark x1="91525" y1="52607" x2="83898" y2="65758"/>
                        <a14:backgroundMark x1="83390" y1="58412" x2="89661" y2="90877"/>
                        <a14:backgroundMark x1="90169" y1="80569" x2="88475" y2="95616"/>
                        <a14:backgroundMark x1="88475" y1="95616" x2="86271" y2="96919"/>
                        <a14:backgroundMark x1="84915" y1="92891" x2="86271" y2="95616"/>
                        <a14:backgroundMark x1="86271" y1="92654" x2="81525" y2="92891"/>
                        <a14:backgroundMark x1="82373" y1="66469" x2="78136" y2="81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67"/>
          <a:stretch/>
        </p:blipFill>
        <p:spPr>
          <a:xfrm>
            <a:off x="9003156" y="1495082"/>
            <a:ext cx="259175" cy="323416"/>
          </a:xfrm>
          <a:prstGeom prst="rect">
            <a:avLst/>
          </a:prstGeom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66409684-70BD-0E87-8E41-DCFBE5ADA95D}"/>
              </a:ext>
            </a:extLst>
          </p:cNvPr>
          <p:cNvSpPr/>
          <p:nvPr/>
        </p:nvSpPr>
        <p:spPr>
          <a:xfrm>
            <a:off x="335772" y="951013"/>
            <a:ext cx="2694449" cy="963512"/>
          </a:xfrm>
          <a:prstGeom prst="round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07ラノベPOP" panose="02000800000000000000" pitchFamily="50" charset="-128"/>
                <a:ea typeface="07ラノベPOP" panose="02000800000000000000" pitchFamily="50" charset="-128"/>
              </a:rPr>
              <a:t>児童館で貸出券</a:t>
            </a:r>
            <a:r>
              <a:rPr lang="ja-JP" altLang="en-US" sz="800" dirty="0">
                <a:solidFill>
                  <a:schemeClr val="tx1"/>
                </a:solidFill>
                <a:latin typeface="07ラノベPOP" panose="02000800000000000000" pitchFamily="50" charset="-128"/>
                <a:ea typeface="07ラノベPOP" panose="02000800000000000000" pitchFamily="50" charset="-128"/>
              </a:rPr>
              <a:t>が</a:t>
            </a:r>
            <a:r>
              <a:rPr kumimoji="0" lang="ja-JP" altLang="en-US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07ラノベPOP" panose="02000800000000000000" pitchFamily="50" charset="-128"/>
                <a:ea typeface="07ラノベPOP" panose="02000800000000000000" pitchFamily="50" charset="-128"/>
              </a:rPr>
              <a:t>作れます</a:t>
            </a:r>
            <a:r>
              <a:rPr lang="ja-JP" altLang="en-US" sz="800" dirty="0">
                <a:solidFill>
                  <a:schemeClr val="tx1"/>
                </a:solidFill>
                <a:latin typeface="07ラノベPOP" panose="02000800000000000000" pitchFamily="50" charset="-128"/>
                <a:ea typeface="07ラノベPOP" panose="02000800000000000000" pitchFamily="50" charset="-128"/>
              </a:rPr>
              <a:t>！</a:t>
            </a:r>
            <a:endParaRPr kumimoji="0" lang="en-US" altLang="ja-JP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07ラノベPOP" panose="02000800000000000000" pitchFamily="50" charset="-128"/>
              <a:ea typeface="07ラノベPOP" panose="02000800000000000000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kumimoji="0" lang="en-US" altLang="ja-JP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/21(</a:t>
            </a:r>
            <a:r>
              <a:rPr kumimoji="0" lang="ja-JP" altLang="en-US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火</a:t>
            </a:r>
            <a:r>
              <a:rPr lang="en-US" altLang="ja-JP" sz="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 </a:t>
            </a:r>
            <a:r>
              <a:rPr kumimoji="0" lang="en-US" altLang="ja-JP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0" lang="ja-JP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0" lang="en-US" altLang="ja-JP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0" lang="ja-JP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0" lang="en-US" altLang="ja-JP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0" lang="ja-JP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0" lang="en-US" altLang="ja-JP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共通貸出券を作るには、母子手帳、運転免許証、健康保険証など</a:t>
            </a:r>
            <a:r>
              <a:rPr lang="ja-JP" altLang="en-US" sz="7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0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住所・氏名が確認できるものをご持参ください。</a:t>
            </a: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D29683BF-CF40-E06F-6732-C91C2BBA561C}"/>
              </a:ext>
            </a:extLst>
          </p:cNvPr>
          <p:cNvGrpSpPr/>
          <p:nvPr/>
        </p:nvGrpSpPr>
        <p:grpSpPr>
          <a:xfrm>
            <a:off x="-1012823" y="5664196"/>
            <a:ext cx="718611" cy="938085"/>
            <a:chOff x="5934266" y="6010274"/>
            <a:chExt cx="1314035" cy="1986892"/>
          </a:xfrm>
        </p:grpSpPr>
        <p:pic>
          <p:nvPicPr>
            <p:cNvPr id="58" name="図 57" descr="ダイアグラム&#10;&#10;自動的に生成された説明">
              <a:extLst>
                <a:ext uri="{FF2B5EF4-FFF2-40B4-BE49-F238E27FC236}">
                  <a16:creationId xmlns:a16="http://schemas.microsoft.com/office/drawing/2014/main" id="{70AFCE29-3F61-DC2C-D925-0BD4A9B62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0" r="2407" b="38304"/>
            <a:stretch/>
          </p:blipFill>
          <p:spPr>
            <a:xfrm rot="5400000">
              <a:off x="5620018" y="6388127"/>
              <a:ext cx="1923287" cy="1294791"/>
            </a:xfrm>
            <a:prstGeom prst="rect">
              <a:avLst/>
            </a:prstGeom>
          </p:spPr>
        </p:pic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C4081FA4-CFA8-5EC4-716F-FBF6EBABDA5C}"/>
                </a:ext>
              </a:extLst>
            </p:cNvPr>
            <p:cNvSpPr/>
            <p:nvPr/>
          </p:nvSpPr>
          <p:spPr>
            <a:xfrm>
              <a:off x="5935739" y="6010274"/>
              <a:ext cx="1312562" cy="19271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93" name="図 92" descr="ダイアグラム&#10;&#10;自動的に生成された説明">
            <a:extLst>
              <a:ext uri="{FF2B5EF4-FFF2-40B4-BE49-F238E27FC236}">
                <a16:creationId xmlns:a16="http://schemas.microsoft.com/office/drawing/2014/main" id="{4432D438-F080-7ADD-6789-6BC5E5DB34D5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7550" b="57471" l="20445" r="28828">
                        <a14:foregroundMark x1="21471" y1="52934" x2="26176" y2="53962"/>
                        <a14:foregroundMark x1="22669" y1="50454" x2="22712" y2="51603"/>
                        <a14:foregroundMark x1="25834" y1="51119" x2="25620" y2="52450"/>
                        <a14:foregroundMark x1="26347" y1="53721" x2="26647" y2="53781"/>
                        <a14:foregroundMark x1="25962" y1="55535" x2="25962" y2="56201"/>
                        <a14:foregroundMark x1="23011" y1="56019" x2="23011" y2="56806"/>
                        <a14:foregroundMark x1="25877" y1="57169" x2="25877" y2="57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39" t="46395" r="70115" b="42028"/>
          <a:stretch/>
        </p:blipFill>
        <p:spPr>
          <a:xfrm rot="872142">
            <a:off x="5500281" y="149567"/>
            <a:ext cx="494831" cy="38771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3487F7B-7396-5C43-4CAA-D306C94BF8A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53" b="92062" l="10000" r="93729">
                        <a14:foregroundMark x1="55763" y1="42536" x2="52542" y2="61493"/>
                        <a14:foregroundMark x1="50508" y1="31280" x2="46949" y2="45616"/>
                        <a14:foregroundMark x1="46949" y1="45616" x2="47627" y2="46682"/>
                        <a14:foregroundMark x1="42881" y1="25237" x2="65932" y2="27962"/>
                        <a14:foregroundMark x1="65932" y1="27962" x2="66102" y2="28318"/>
                        <a14:foregroundMark x1="61356" y1="21564" x2="59322" y2="22393"/>
                        <a14:foregroundMark x1="20847" y1="37796" x2="18305" y2="43128"/>
                        <a14:foregroundMark x1="41525" y1="52488" x2="41695" y2="64336"/>
                        <a14:foregroundMark x1="41695" y1="64336" x2="44407" y2="67654"/>
                        <a14:foregroundMark x1="41864" y1="38744" x2="43051" y2="38389"/>
                        <a14:foregroundMark x1="47627" y1="68009" x2="43559" y2="77962"/>
                        <a14:foregroundMark x1="72203" y1="61848" x2="68475" y2="68246"/>
                        <a14:foregroundMark x1="58814" y1="75118" x2="65932" y2="78673"/>
                        <a14:foregroundMark x1="64068" y1="83886" x2="65932" y2="88389"/>
                        <a14:foregroundMark x1="37119" y1="81872" x2="34746" y2="90521"/>
                        <a14:foregroundMark x1="37797" y1="31398" x2="31525" y2="34479"/>
                        <a14:backgroundMark x1="30508" y1="13033" x2="17797" y2="16943"/>
                        <a14:backgroundMark x1="37627" y1="10900" x2="23220" y2="17180"/>
                        <a14:backgroundMark x1="87797" y1="58057" x2="94407" y2="86611"/>
                        <a14:backgroundMark x1="93051" y1="56991" x2="92542" y2="71090"/>
                        <a14:backgroundMark x1="91525" y1="52607" x2="83898" y2="65758"/>
                        <a14:backgroundMark x1="83390" y1="58412" x2="89661" y2="90877"/>
                        <a14:backgroundMark x1="90169" y1="80569" x2="88475" y2="95616"/>
                        <a14:backgroundMark x1="88475" y1="95616" x2="86271" y2="96919"/>
                        <a14:backgroundMark x1="84915" y1="92891" x2="86271" y2="95616"/>
                        <a14:backgroundMark x1="86271" y1="92654" x2="81525" y2="92891"/>
                        <a14:backgroundMark x1="82373" y1="66469" x2="78136" y2="81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67"/>
          <a:stretch/>
        </p:blipFill>
        <p:spPr>
          <a:xfrm>
            <a:off x="2888463" y="5061462"/>
            <a:ext cx="259175" cy="3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25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67077</TotalTime>
  <Words>2137</Words>
  <Application>Microsoft Office PowerPoint</Application>
  <PresentationFormat>ユーザー設定</PresentationFormat>
  <Paragraphs>291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28" baseType="lpstr">
      <vt:lpstr>07ラノベPOP</vt:lpstr>
      <vt:lpstr>AR P悠々ゴシック体E</vt:lpstr>
      <vt:lpstr>AR丸ゴシック体E</vt:lpstr>
      <vt:lpstr>ＤＨＰ特太ゴシック体</vt:lpstr>
      <vt:lpstr>HGPｺﾞｼｯｸE</vt:lpstr>
      <vt:lpstr>HGP創英角ﾎﾟｯﾌﾟ体</vt:lpstr>
      <vt:lpstr>HGS行書体</vt:lpstr>
      <vt:lpstr>HGS創英角ｺﾞｼｯｸUB</vt:lpstr>
      <vt:lpstr>HGS創英角ﾎﾟｯﾌﾟ体</vt:lpstr>
      <vt:lpstr>HG丸ｺﾞｼｯｸM-PRO</vt:lpstr>
      <vt:lpstr>HG創英角ﾎﾟｯﾌﾟ体</vt:lpstr>
      <vt:lpstr>Meiryo UI</vt:lpstr>
      <vt:lpstr>STCaiyun</vt:lpstr>
      <vt:lpstr>ほにゃ字Re</vt:lpstr>
      <vt:lpstr>メイリオ</vt:lpstr>
      <vt:lpstr>游ゴシック</vt:lpstr>
      <vt:lpstr>游明朝</vt:lpstr>
      <vt:lpstr>Arial</vt:lpstr>
      <vt:lpstr>BESTSEVEN</vt:lpstr>
      <vt:lpstr>Calibri</vt:lpstr>
      <vt:lpstr>Calibri Light</vt:lpstr>
      <vt:lpstr>Century</vt:lpstr>
      <vt:lpstr>Posterama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NAKAGAWA03</dc:creator>
  <cp:lastModifiedBy>こどもNPO 特定非営利活動法人</cp:lastModifiedBy>
  <cp:revision>3825</cp:revision>
  <cp:lastPrinted>2024-04-12T01:38:51Z</cp:lastPrinted>
  <dcterms:created xsi:type="dcterms:W3CDTF">2021-04-16T00:45:52Z</dcterms:created>
  <dcterms:modified xsi:type="dcterms:W3CDTF">2024-04-12T03:07:30Z</dcterms:modified>
</cp:coreProperties>
</file>